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1"/>
  </p:notesMasterIdLst>
  <p:handoutMasterIdLst>
    <p:handoutMasterId r:id="rId22"/>
  </p:handoutMasterIdLst>
  <p:sldIdLst>
    <p:sldId id="515" r:id="rId2"/>
    <p:sldId id="552" r:id="rId3"/>
    <p:sldId id="555" r:id="rId4"/>
    <p:sldId id="553" r:id="rId5"/>
    <p:sldId id="554" r:id="rId6"/>
    <p:sldId id="571" r:id="rId7"/>
    <p:sldId id="572" r:id="rId8"/>
    <p:sldId id="577" r:id="rId9"/>
    <p:sldId id="558" r:id="rId10"/>
    <p:sldId id="563" r:id="rId11"/>
    <p:sldId id="569" r:id="rId12"/>
    <p:sldId id="564" r:id="rId13"/>
    <p:sldId id="570" r:id="rId14"/>
    <p:sldId id="573" r:id="rId15"/>
    <p:sldId id="565" r:id="rId16"/>
    <p:sldId id="574" r:id="rId17"/>
    <p:sldId id="575" r:id="rId18"/>
    <p:sldId id="576" r:id="rId19"/>
    <p:sldId id="567" r:id="rId20"/>
  </p:sldIdLst>
  <p:sldSz cx="9144000" cy="5143500" type="screen16x9"/>
  <p:notesSz cx="6797675" cy="9926638"/>
  <p:embeddedFontLst>
    <p:embeddedFont>
      <p:font typeface="Tahoma" pitchFamily="34" charset="0"/>
      <p:regular r:id="rId23"/>
      <p:bold r:id="rId24"/>
    </p:embeddedFont>
    <p:embeddedFont>
      <p:font typeface="Calibri" pitchFamily="34" charset="0"/>
      <p:regular r:id="rId25"/>
      <p:bold r:id="rId26"/>
      <p:italic r:id="rId27"/>
      <p:boldItalic r:id="rId28"/>
    </p:embeddedFont>
  </p:embeddedFontLst>
  <p:defaultTextStyle>
    <a:defPPr>
      <a:defRPr lang="ru-RU"/>
    </a:defPPr>
    <a:lvl1pPr marL="0" algn="l" defTabSz="684491" rtl="0" eaLnBrk="1" latinLnBrk="0" hangingPunct="1">
      <a:defRPr sz="1400" kern="1200">
        <a:solidFill>
          <a:schemeClr val="tx1"/>
        </a:solidFill>
        <a:latin typeface="+mn-lt"/>
        <a:ea typeface="+mn-ea"/>
        <a:cs typeface="+mn-cs"/>
      </a:defRPr>
    </a:lvl1pPr>
    <a:lvl2pPr marL="342209" algn="l" defTabSz="684491" rtl="0" eaLnBrk="1" latinLnBrk="0" hangingPunct="1">
      <a:defRPr sz="1400" kern="1200">
        <a:solidFill>
          <a:schemeClr val="tx1"/>
        </a:solidFill>
        <a:latin typeface="+mn-lt"/>
        <a:ea typeface="+mn-ea"/>
        <a:cs typeface="+mn-cs"/>
      </a:defRPr>
    </a:lvl2pPr>
    <a:lvl3pPr marL="684491" algn="l" defTabSz="684491" rtl="0" eaLnBrk="1" latinLnBrk="0" hangingPunct="1">
      <a:defRPr sz="1400" kern="1200">
        <a:solidFill>
          <a:schemeClr val="tx1"/>
        </a:solidFill>
        <a:latin typeface="+mn-lt"/>
        <a:ea typeface="+mn-ea"/>
        <a:cs typeface="+mn-cs"/>
      </a:defRPr>
    </a:lvl3pPr>
    <a:lvl4pPr marL="1026737" algn="l" defTabSz="684491" rtl="0" eaLnBrk="1" latinLnBrk="0" hangingPunct="1">
      <a:defRPr sz="1400" kern="1200">
        <a:solidFill>
          <a:schemeClr val="tx1"/>
        </a:solidFill>
        <a:latin typeface="+mn-lt"/>
        <a:ea typeface="+mn-ea"/>
        <a:cs typeface="+mn-cs"/>
      </a:defRPr>
    </a:lvl4pPr>
    <a:lvl5pPr marL="1368982" algn="l" defTabSz="684491" rtl="0" eaLnBrk="1" latinLnBrk="0" hangingPunct="1">
      <a:defRPr sz="1400" kern="1200">
        <a:solidFill>
          <a:schemeClr val="tx1"/>
        </a:solidFill>
        <a:latin typeface="+mn-lt"/>
        <a:ea typeface="+mn-ea"/>
        <a:cs typeface="+mn-cs"/>
      </a:defRPr>
    </a:lvl5pPr>
    <a:lvl6pPr marL="1711265" algn="l" defTabSz="684491" rtl="0" eaLnBrk="1" latinLnBrk="0" hangingPunct="1">
      <a:defRPr sz="1400" kern="1200">
        <a:solidFill>
          <a:schemeClr val="tx1"/>
        </a:solidFill>
        <a:latin typeface="+mn-lt"/>
        <a:ea typeface="+mn-ea"/>
        <a:cs typeface="+mn-cs"/>
      </a:defRPr>
    </a:lvl6pPr>
    <a:lvl7pPr marL="2053472" algn="l" defTabSz="684491" rtl="0" eaLnBrk="1" latinLnBrk="0" hangingPunct="1">
      <a:defRPr sz="1400" kern="1200">
        <a:solidFill>
          <a:schemeClr val="tx1"/>
        </a:solidFill>
        <a:latin typeface="+mn-lt"/>
        <a:ea typeface="+mn-ea"/>
        <a:cs typeface="+mn-cs"/>
      </a:defRPr>
    </a:lvl7pPr>
    <a:lvl8pPr marL="2395680" algn="l" defTabSz="684491" rtl="0" eaLnBrk="1" latinLnBrk="0" hangingPunct="1">
      <a:defRPr sz="1400" kern="1200">
        <a:solidFill>
          <a:schemeClr val="tx1"/>
        </a:solidFill>
        <a:latin typeface="+mn-lt"/>
        <a:ea typeface="+mn-ea"/>
        <a:cs typeface="+mn-cs"/>
      </a:defRPr>
    </a:lvl8pPr>
    <a:lvl9pPr marL="2737889" algn="l" defTabSz="6844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993366"/>
    <a:srgbClr val="FF7C80"/>
    <a:srgbClr val="FFD89F"/>
    <a:srgbClr val="CCFFFF"/>
    <a:srgbClr val="CC66FF"/>
    <a:srgbClr val="CCCCFF"/>
    <a:srgbClr val="5A2781"/>
    <a:srgbClr val="73527A"/>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04" autoAdjust="0"/>
    <p:restoredTop sz="95717" autoAdjust="0"/>
  </p:normalViewPr>
  <p:slideViewPr>
    <p:cSldViewPr>
      <p:cViewPr varScale="1">
        <p:scale>
          <a:sx n="97" d="100"/>
          <a:sy n="97" d="100"/>
        </p:scale>
        <p:origin x="-114" y="-732"/>
      </p:cViewPr>
      <p:guideLst>
        <p:guide orient="horz" pos="2160"/>
        <p:guide pos="16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80275" tIns="40138" rIns="80275" bIns="40138" rtlCol="0"/>
          <a:lstStyle>
            <a:lvl1pPr algn="l">
              <a:defRPr sz="1100"/>
            </a:lvl1pPr>
          </a:lstStyle>
          <a:p>
            <a:endParaRPr lang="ru-RU"/>
          </a:p>
        </p:txBody>
      </p:sp>
      <p:sp>
        <p:nvSpPr>
          <p:cNvPr id="3" name="Дата 2"/>
          <p:cNvSpPr>
            <a:spLocks noGrp="1"/>
          </p:cNvSpPr>
          <p:nvPr>
            <p:ph type="dt" sz="quarter" idx="1"/>
          </p:nvPr>
        </p:nvSpPr>
        <p:spPr>
          <a:xfrm>
            <a:off x="3850246" y="0"/>
            <a:ext cx="2945659" cy="496332"/>
          </a:xfrm>
          <a:prstGeom prst="rect">
            <a:avLst/>
          </a:prstGeom>
        </p:spPr>
        <p:txBody>
          <a:bodyPr vert="horz" lIns="80275" tIns="40138" rIns="80275" bIns="40138" rtlCol="0"/>
          <a:lstStyle>
            <a:lvl1pPr algn="r">
              <a:defRPr sz="1100"/>
            </a:lvl1pPr>
          </a:lstStyle>
          <a:p>
            <a:fld id="{17129A18-0E0B-47CC-A41A-472162804E7F}" type="datetimeFigureOut">
              <a:rPr lang="ru-RU" smtClean="0"/>
              <a:pPr/>
              <a:t>12.02.2025</a:t>
            </a:fld>
            <a:endParaRPr lang="ru-RU"/>
          </a:p>
        </p:txBody>
      </p:sp>
      <p:sp>
        <p:nvSpPr>
          <p:cNvPr id="4" name="Нижний колонтитул 3"/>
          <p:cNvSpPr>
            <a:spLocks noGrp="1"/>
          </p:cNvSpPr>
          <p:nvPr>
            <p:ph type="ftr" sz="quarter" idx="2"/>
          </p:nvPr>
        </p:nvSpPr>
        <p:spPr>
          <a:xfrm>
            <a:off x="0" y="9428009"/>
            <a:ext cx="2945659" cy="496332"/>
          </a:xfrm>
          <a:prstGeom prst="rect">
            <a:avLst/>
          </a:prstGeom>
        </p:spPr>
        <p:txBody>
          <a:bodyPr vert="horz" lIns="80275" tIns="40138" rIns="80275" bIns="40138" rtlCol="0" anchor="b"/>
          <a:lstStyle>
            <a:lvl1pPr algn="l">
              <a:defRPr sz="1100"/>
            </a:lvl1pPr>
          </a:lstStyle>
          <a:p>
            <a:endParaRPr lang="ru-RU"/>
          </a:p>
        </p:txBody>
      </p:sp>
      <p:sp>
        <p:nvSpPr>
          <p:cNvPr id="5" name="Номер слайда 4"/>
          <p:cNvSpPr>
            <a:spLocks noGrp="1"/>
          </p:cNvSpPr>
          <p:nvPr>
            <p:ph type="sldNum" sz="quarter" idx="3"/>
          </p:nvPr>
        </p:nvSpPr>
        <p:spPr>
          <a:xfrm>
            <a:off x="3850246" y="9428009"/>
            <a:ext cx="2945659" cy="496332"/>
          </a:xfrm>
          <a:prstGeom prst="rect">
            <a:avLst/>
          </a:prstGeom>
        </p:spPr>
        <p:txBody>
          <a:bodyPr vert="horz" lIns="80275" tIns="40138" rIns="80275" bIns="40138" rtlCol="0" anchor="b"/>
          <a:lstStyle>
            <a:lvl1pPr algn="r">
              <a:defRPr sz="1100"/>
            </a:lvl1pPr>
          </a:lstStyle>
          <a:p>
            <a:fld id="{60248A0F-564A-45BD-AC39-79F2312D2F32}" type="slidenum">
              <a:rPr lang="ru-RU" smtClean="0"/>
              <a:pPr/>
              <a:t>‹#›</a:t>
            </a:fld>
            <a:endParaRPr lang="ru-RU"/>
          </a:p>
        </p:txBody>
      </p:sp>
    </p:spTree>
    <p:extLst>
      <p:ext uri="{BB962C8B-B14F-4D97-AF65-F5344CB8AC3E}">
        <p14:creationId xmlns:p14="http://schemas.microsoft.com/office/powerpoint/2010/main" val="26189135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80275" tIns="40138" rIns="80275" bIns="40138" rtlCol="0"/>
          <a:lstStyle>
            <a:lvl1pPr algn="l">
              <a:defRPr sz="1100"/>
            </a:lvl1pPr>
          </a:lstStyle>
          <a:p>
            <a:endParaRPr lang="ru-RU" dirty="0"/>
          </a:p>
        </p:txBody>
      </p:sp>
      <p:sp>
        <p:nvSpPr>
          <p:cNvPr id="3" name="Дата 2"/>
          <p:cNvSpPr>
            <a:spLocks noGrp="1"/>
          </p:cNvSpPr>
          <p:nvPr>
            <p:ph type="dt" idx="1"/>
          </p:nvPr>
        </p:nvSpPr>
        <p:spPr>
          <a:xfrm>
            <a:off x="3850246" y="0"/>
            <a:ext cx="2945659" cy="496332"/>
          </a:xfrm>
          <a:prstGeom prst="rect">
            <a:avLst/>
          </a:prstGeom>
        </p:spPr>
        <p:txBody>
          <a:bodyPr vert="horz" lIns="80275" tIns="40138" rIns="80275" bIns="40138" rtlCol="0"/>
          <a:lstStyle>
            <a:lvl1pPr algn="r">
              <a:defRPr sz="1100"/>
            </a:lvl1pPr>
          </a:lstStyle>
          <a:p>
            <a:fld id="{0EE5BA8A-DD3E-4841-B7BE-BEF23259751B}" type="datetimeFigureOut">
              <a:rPr lang="ru-RU" smtClean="0"/>
              <a:pPr/>
              <a:t>12.02.2025</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0275" tIns="40138" rIns="80275" bIns="40138"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80275" tIns="40138" rIns="80275" bIns="4013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009"/>
            <a:ext cx="2945659" cy="496332"/>
          </a:xfrm>
          <a:prstGeom prst="rect">
            <a:avLst/>
          </a:prstGeom>
        </p:spPr>
        <p:txBody>
          <a:bodyPr vert="horz" lIns="80275" tIns="40138" rIns="80275" bIns="40138" rtlCol="0" anchor="b"/>
          <a:lstStyle>
            <a:lvl1pPr algn="l">
              <a:defRPr sz="1100"/>
            </a:lvl1pPr>
          </a:lstStyle>
          <a:p>
            <a:endParaRPr lang="ru-RU" dirty="0"/>
          </a:p>
        </p:txBody>
      </p:sp>
      <p:sp>
        <p:nvSpPr>
          <p:cNvPr id="7" name="Номер слайда 6"/>
          <p:cNvSpPr>
            <a:spLocks noGrp="1"/>
          </p:cNvSpPr>
          <p:nvPr>
            <p:ph type="sldNum" sz="quarter" idx="5"/>
          </p:nvPr>
        </p:nvSpPr>
        <p:spPr>
          <a:xfrm>
            <a:off x="3850246" y="9428009"/>
            <a:ext cx="2945659" cy="496332"/>
          </a:xfrm>
          <a:prstGeom prst="rect">
            <a:avLst/>
          </a:prstGeom>
        </p:spPr>
        <p:txBody>
          <a:bodyPr vert="horz" lIns="80275" tIns="40138" rIns="80275" bIns="40138" rtlCol="0" anchor="b"/>
          <a:lstStyle>
            <a:lvl1pPr algn="r">
              <a:defRPr sz="1100"/>
            </a:lvl1pPr>
          </a:lstStyle>
          <a:p>
            <a:fld id="{2A16BFF8-E59C-4670-849D-D83A8B9C4464}" type="slidenum">
              <a:rPr lang="ru-RU" smtClean="0"/>
              <a:pPr/>
              <a:t>‹#›</a:t>
            </a:fld>
            <a:endParaRPr lang="ru-RU" dirty="0"/>
          </a:p>
        </p:txBody>
      </p:sp>
    </p:spTree>
    <p:extLst>
      <p:ext uri="{BB962C8B-B14F-4D97-AF65-F5344CB8AC3E}">
        <p14:creationId xmlns:p14="http://schemas.microsoft.com/office/powerpoint/2010/main" val="3420303395"/>
      </p:ext>
    </p:extLst>
  </p:cSld>
  <p:clrMap bg1="lt1" tx1="dk1" bg2="lt2" tx2="dk2" accent1="accent1" accent2="accent2" accent3="accent3" accent4="accent4" accent5="accent5" accent6="accent6" hlink="hlink" folHlink="folHlink"/>
  <p:hf sldNum="0" hdr="0" ftr="0" dt="0"/>
  <p:notesStyle>
    <a:lvl1pPr marL="0" algn="l" defTabSz="684491" rtl="0" eaLnBrk="1" latinLnBrk="0" hangingPunct="1">
      <a:defRPr sz="900" kern="1200">
        <a:solidFill>
          <a:schemeClr val="tx1"/>
        </a:solidFill>
        <a:latin typeface="+mn-lt"/>
        <a:ea typeface="+mn-ea"/>
        <a:cs typeface="+mn-cs"/>
      </a:defRPr>
    </a:lvl1pPr>
    <a:lvl2pPr marL="342209" algn="l" defTabSz="684491" rtl="0" eaLnBrk="1" latinLnBrk="0" hangingPunct="1">
      <a:defRPr sz="900" kern="1200">
        <a:solidFill>
          <a:schemeClr val="tx1"/>
        </a:solidFill>
        <a:latin typeface="+mn-lt"/>
        <a:ea typeface="+mn-ea"/>
        <a:cs typeface="+mn-cs"/>
      </a:defRPr>
    </a:lvl2pPr>
    <a:lvl3pPr marL="684491" algn="l" defTabSz="684491" rtl="0" eaLnBrk="1" latinLnBrk="0" hangingPunct="1">
      <a:defRPr sz="900" kern="1200">
        <a:solidFill>
          <a:schemeClr val="tx1"/>
        </a:solidFill>
        <a:latin typeface="+mn-lt"/>
        <a:ea typeface="+mn-ea"/>
        <a:cs typeface="+mn-cs"/>
      </a:defRPr>
    </a:lvl3pPr>
    <a:lvl4pPr marL="1026737" algn="l" defTabSz="684491" rtl="0" eaLnBrk="1" latinLnBrk="0" hangingPunct="1">
      <a:defRPr sz="900" kern="1200">
        <a:solidFill>
          <a:schemeClr val="tx1"/>
        </a:solidFill>
        <a:latin typeface="+mn-lt"/>
        <a:ea typeface="+mn-ea"/>
        <a:cs typeface="+mn-cs"/>
      </a:defRPr>
    </a:lvl4pPr>
    <a:lvl5pPr marL="1368982" algn="l" defTabSz="684491" rtl="0" eaLnBrk="1" latinLnBrk="0" hangingPunct="1">
      <a:defRPr sz="900" kern="1200">
        <a:solidFill>
          <a:schemeClr val="tx1"/>
        </a:solidFill>
        <a:latin typeface="+mn-lt"/>
        <a:ea typeface="+mn-ea"/>
        <a:cs typeface="+mn-cs"/>
      </a:defRPr>
    </a:lvl5pPr>
    <a:lvl6pPr marL="1711265" algn="l" defTabSz="684491" rtl="0" eaLnBrk="1" latinLnBrk="0" hangingPunct="1">
      <a:defRPr sz="900" kern="1200">
        <a:solidFill>
          <a:schemeClr val="tx1"/>
        </a:solidFill>
        <a:latin typeface="+mn-lt"/>
        <a:ea typeface="+mn-ea"/>
        <a:cs typeface="+mn-cs"/>
      </a:defRPr>
    </a:lvl6pPr>
    <a:lvl7pPr marL="2053472" algn="l" defTabSz="684491" rtl="0" eaLnBrk="1" latinLnBrk="0" hangingPunct="1">
      <a:defRPr sz="900" kern="1200">
        <a:solidFill>
          <a:schemeClr val="tx1"/>
        </a:solidFill>
        <a:latin typeface="+mn-lt"/>
        <a:ea typeface="+mn-ea"/>
        <a:cs typeface="+mn-cs"/>
      </a:defRPr>
    </a:lvl7pPr>
    <a:lvl8pPr marL="2395680" algn="l" defTabSz="684491" rtl="0" eaLnBrk="1" latinLnBrk="0" hangingPunct="1">
      <a:defRPr sz="900" kern="1200">
        <a:solidFill>
          <a:schemeClr val="tx1"/>
        </a:solidFill>
        <a:latin typeface="+mn-lt"/>
        <a:ea typeface="+mn-ea"/>
        <a:cs typeface="+mn-cs"/>
      </a:defRPr>
    </a:lvl8pPr>
    <a:lvl9pPr marL="2737889" algn="l" defTabSz="684491"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67428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6200" y="4656951"/>
            <a:ext cx="304800" cy="276999"/>
          </a:xfrm>
          <a:prstGeom prst="rect">
            <a:avLst/>
          </a:prstGeom>
          <a:noFill/>
        </p:spPr>
        <p:txBody>
          <a:bodyPr wrap="square" rtlCol="0">
            <a:spAutoFit/>
          </a:bodyPr>
          <a:lstStyle/>
          <a:p>
            <a:r>
              <a:rPr lang="ru-RU" sz="1200" dirty="0" smtClean="0">
                <a:latin typeface="Times New Roman" pitchFamily="18" charset="0"/>
                <a:cs typeface="Times New Roman" pitchFamily="18" charset="0"/>
              </a:rPr>
              <a:t>1</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05871988"/>
      </p:ext>
    </p:extLst>
  </p:cSld>
  <p:clrMap bg1="dk2" tx1="lt1" bg2="dk1" tx2="lt2" accent1="accent1" accent2="accent2" accent3="accent3" accent4="accent4" accent5="accent5" accent6="accent6" hlink="hlink" folHlink="folHlink"/>
  <p:sldLayoutIdLst>
    <p:sldLayoutId id="2147483673" r:id="rId1"/>
  </p:sldLayoutIdLst>
  <p:transition/>
  <p:timing>
    <p:tnLst>
      <p:par>
        <p:cTn id="1" dur="indefinite" restart="never" nodeType="tmRoot"/>
      </p:par>
    </p:tnLst>
  </p:timing>
  <p:hf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635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2803"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69186"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5604"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263" indent="-342263"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671" indent="-28525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0977" indent="-228174"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597360" indent="-228174"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3778" indent="-228174"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0127" indent="-228174"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66546" indent="-228174"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2930" indent="-228174"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79313" indent="-228174"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2803" rtl="0" eaLnBrk="1" latinLnBrk="0" hangingPunct="1">
        <a:defRPr sz="1800" kern="1200">
          <a:solidFill>
            <a:schemeClr val="tx1"/>
          </a:solidFill>
          <a:latin typeface="+mn-lt"/>
          <a:ea typeface="+mn-ea"/>
          <a:cs typeface="+mn-cs"/>
        </a:defRPr>
      </a:lvl1pPr>
      <a:lvl2pPr marL="456350" algn="l" defTabSz="912803" rtl="0" eaLnBrk="1" latinLnBrk="0" hangingPunct="1">
        <a:defRPr sz="1800" kern="1200">
          <a:solidFill>
            <a:schemeClr val="tx1"/>
          </a:solidFill>
          <a:latin typeface="+mn-lt"/>
          <a:ea typeface="+mn-ea"/>
          <a:cs typeface="+mn-cs"/>
        </a:defRPr>
      </a:lvl2pPr>
      <a:lvl3pPr marL="912803" algn="l" defTabSz="912803" rtl="0" eaLnBrk="1" latinLnBrk="0" hangingPunct="1">
        <a:defRPr sz="1800" kern="1200">
          <a:solidFill>
            <a:schemeClr val="tx1"/>
          </a:solidFill>
          <a:latin typeface="+mn-lt"/>
          <a:ea typeface="+mn-ea"/>
          <a:cs typeface="+mn-cs"/>
        </a:defRPr>
      </a:lvl3pPr>
      <a:lvl4pPr marL="1369186" algn="l" defTabSz="912803" rtl="0" eaLnBrk="1" latinLnBrk="0" hangingPunct="1">
        <a:defRPr sz="1800" kern="1200">
          <a:solidFill>
            <a:schemeClr val="tx1"/>
          </a:solidFill>
          <a:latin typeface="+mn-lt"/>
          <a:ea typeface="+mn-ea"/>
          <a:cs typeface="+mn-cs"/>
        </a:defRPr>
      </a:lvl4pPr>
      <a:lvl5pPr marL="1825604" algn="l" defTabSz="912803" rtl="0" eaLnBrk="1" latinLnBrk="0" hangingPunct="1">
        <a:defRPr sz="1800" kern="1200">
          <a:solidFill>
            <a:schemeClr val="tx1"/>
          </a:solidFill>
          <a:latin typeface="+mn-lt"/>
          <a:ea typeface="+mn-ea"/>
          <a:cs typeface="+mn-cs"/>
        </a:defRPr>
      </a:lvl5pPr>
      <a:lvl6pPr marL="2281953" algn="l" defTabSz="912803" rtl="0" eaLnBrk="1" latinLnBrk="0" hangingPunct="1">
        <a:defRPr sz="1800" kern="1200">
          <a:solidFill>
            <a:schemeClr val="tx1"/>
          </a:solidFill>
          <a:latin typeface="+mn-lt"/>
          <a:ea typeface="+mn-ea"/>
          <a:cs typeface="+mn-cs"/>
        </a:defRPr>
      </a:lvl6pPr>
      <a:lvl7pPr marL="2738303" algn="l" defTabSz="912803" rtl="0" eaLnBrk="1" latinLnBrk="0" hangingPunct="1">
        <a:defRPr sz="1800" kern="1200">
          <a:solidFill>
            <a:schemeClr val="tx1"/>
          </a:solidFill>
          <a:latin typeface="+mn-lt"/>
          <a:ea typeface="+mn-ea"/>
          <a:cs typeface="+mn-cs"/>
        </a:defRPr>
      </a:lvl7pPr>
      <a:lvl8pPr marL="3194721" algn="l" defTabSz="912803" rtl="0" eaLnBrk="1" latinLnBrk="0" hangingPunct="1">
        <a:defRPr sz="1800" kern="1200">
          <a:solidFill>
            <a:schemeClr val="tx1"/>
          </a:solidFill>
          <a:latin typeface="+mn-lt"/>
          <a:ea typeface="+mn-ea"/>
          <a:cs typeface="+mn-cs"/>
        </a:defRPr>
      </a:lvl8pPr>
      <a:lvl9pPr marL="3651125" algn="l" defTabSz="9128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lta.ru/tamdoc/22ps2552/"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consultant.ru/document/cons_doc_LAW_436450/76b58b8ccd2fbe306869ca642b71f12710980a01/#dst1132"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onsultant.ru/document/cons_doc_LAW_34661/2f05422c4ff79c451be86e7d3a323058397d4bbe/"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ta.ru/tamdoc/23ps0150/" TargetMode="External"/><Relationship Id="rId2" Type="http://schemas.openxmlformats.org/officeDocument/2006/relationships/hyperlink" Target="https://pravo.by/document/?guid=3871&amp;p0=F42200424"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2216.aoglonass.ru/agenty/"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alta.ru/tamdoc/22ps2552/"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bamap.org/upload/medialibrary/8aa/8aa8ca2695f11129fe65f2d2b40ab6c0.docx" TargetMode="External"/><Relationship Id="rId4" Type="http://schemas.openxmlformats.org/officeDocument/2006/relationships/hyperlink" Target="http://bamap.org/upload/medialibrary/19f/19fdfa9f6636455c4f371cfdc431d00c.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https://myfin.by/source/1/H5s9P9Rcoe3ckNFq3sEg0udnRGL04nDf.pn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85800" y="1123950"/>
            <a:ext cx="8001000" cy="2623793"/>
          </a:xfrm>
          <a:prstGeom prst="rect">
            <a:avLst/>
          </a:prstGeom>
        </p:spPr>
        <p:txBody>
          <a:bodyPr wrap="square" lIns="68576" tIns="34289" rIns="68576" bIns="34289">
            <a:spAutoFit/>
          </a:bodyPr>
          <a:lstStyle/>
          <a:p>
            <a:pPr algn="ctr"/>
            <a:r>
              <a:rPr lang="ru-RU" sz="2200" b="1" dirty="0" err="1" smtClean="0">
                <a:latin typeface="Times New Roman" pitchFamily="18" charset="0"/>
                <a:cs typeface="Times New Roman" pitchFamily="18" charset="0"/>
              </a:rPr>
              <a:t>Вебинар</a:t>
            </a:r>
            <a:r>
              <a:rPr lang="ru-RU" sz="2200" b="1" dirty="0" smtClean="0">
                <a:latin typeface="Times New Roman" pitchFamily="18" charset="0"/>
                <a:cs typeface="Times New Roman" pitchFamily="18" charset="0"/>
              </a:rPr>
              <a:t>: «О перевозке пиломатериалов (продукции переработки) автомобильным видом транспорта через территорию Российской Федерации»</a:t>
            </a:r>
          </a:p>
          <a:p>
            <a:pPr algn="ctr"/>
            <a:r>
              <a:rPr lang="ru-RU" sz="2000" b="1" dirty="0" smtClean="0">
                <a:latin typeface="Times New Roman" pitchFamily="18" charset="0"/>
                <a:cs typeface="Times New Roman" pitchFamily="18" charset="0"/>
              </a:rPr>
              <a:t>«О проблемных вопросах, связанных с перевозкой белорусских пиломатериалов (продукции переработки), в условиях </a:t>
            </a:r>
            <a:r>
              <a:rPr lang="ru-RU" sz="2000" b="1" dirty="0" err="1" smtClean="0">
                <a:latin typeface="Times New Roman" pitchFamily="18" charset="0"/>
                <a:cs typeface="Times New Roman" pitchFamily="18" charset="0"/>
              </a:rPr>
              <a:t>санкционных</a:t>
            </a:r>
            <a:r>
              <a:rPr lang="ru-RU" sz="2000" b="1" dirty="0" smtClean="0">
                <a:latin typeface="Times New Roman" pitchFamily="18" charset="0"/>
                <a:cs typeface="Times New Roman" pitchFamily="18" charset="0"/>
              </a:rPr>
              <a:t> ограничений»		</a:t>
            </a:r>
          </a:p>
          <a:p>
            <a:pPr algn="ctr"/>
            <a:r>
              <a:rPr lang="ru-RU" sz="2000" b="1" dirty="0" smtClean="0">
                <a:latin typeface="Times New Roman" pitchFamily="18" charset="0"/>
                <a:cs typeface="Times New Roman" pitchFamily="18" charset="0"/>
              </a:rPr>
              <a:t>			</a:t>
            </a:r>
          </a:p>
          <a:p>
            <a:pPr algn="ctr"/>
            <a:r>
              <a:rPr lang="en-US" sz="2000" b="1" dirty="0" smtClean="0">
                <a:latin typeface="Times New Roman" pitchFamily="18" charset="0"/>
                <a:cs typeface="Times New Roman" pitchFamily="18" charset="0"/>
              </a:rPr>
              <a:t>14 </a:t>
            </a:r>
            <a:r>
              <a:rPr lang="ru-RU" sz="2000" b="1" dirty="0" smtClean="0">
                <a:latin typeface="Times New Roman" pitchFamily="18" charset="0"/>
                <a:cs typeface="Times New Roman" pitchFamily="18" charset="0"/>
              </a:rPr>
              <a:t>февраля 2025 г.</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457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685800" y="971550"/>
            <a:ext cx="8153400" cy="2677656"/>
          </a:xfrm>
          <a:prstGeom prst="rect">
            <a:avLst/>
          </a:prstGeom>
          <a:solidFill>
            <a:schemeClr val="accent2"/>
          </a:solidFill>
        </p:spPr>
        <p:txBody>
          <a:bodyPr wrap="square">
            <a:spAutoFit/>
          </a:bodyPr>
          <a:lstStyle/>
          <a:p>
            <a:pPr algn="just"/>
            <a:r>
              <a:rPr lang="ru-RU" u="sng" dirty="0"/>
              <a:t>В рамках </a:t>
            </a:r>
            <a:r>
              <a:rPr lang="ru-RU" u="sng" dirty="0">
                <a:hlinkClick r:id="rId2"/>
              </a:rPr>
              <a:t>постановления Правительства Российской Федерации от 30 декабря 2022 г. </a:t>
            </a:r>
            <a:r>
              <a:rPr lang="ru-RU" u="sng" dirty="0">
                <a:solidFill>
                  <a:srgbClr val="FF0000"/>
                </a:solidFill>
                <a:hlinkClick r:id="rId2"/>
              </a:rPr>
              <a:t>№ 2552</a:t>
            </a:r>
            <a:r>
              <a:rPr lang="ru-RU" dirty="0"/>
              <a:t> «О порядке перевозки отдельных видов древесины и (или) продукции ее переработки грузовым автомобильным транспортом и о внесении изменений </a:t>
            </a:r>
            <a:r>
              <a:rPr lang="ru-RU" i="1" dirty="0"/>
              <a:t>в</a:t>
            </a:r>
            <a:r>
              <a:rPr lang="ru-RU" dirty="0"/>
              <a:t> некоторые акты правительства Российской Федерации», в соответствии с которым перевозка грузовым автомобильным транспортом из Республики Беларусь через установленные пункты пропуска на границе Российской Федерации отдельных видов древесины и (или) продукции ее переработки, классифицируемых в позициях</a:t>
            </a:r>
            <a:r>
              <a:rPr lang="ru-RU" dirty="0">
                <a:solidFill>
                  <a:srgbClr val="FF0000"/>
                </a:solidFill>
              </a:rPr>
              <a:t> </a:t>
            </a:r>
            <a:r>
              <a:rPr lang="ru-RU" b="1" dirty="0">
                <a:solidFill>
                  <a:srgbClr val="FF0000"/>
                </a:solidFill>
              </a:rPr>
              <a:t>4403</a:t>
            </a:r>
            <a:r>
              <a:rPr lang="ru-RU" dirty="0"/>
              <a:t> </a:t>
            </a:r>
            <a:r>
              <a:rPr lang="ru-RU" i="1" dirty="0"/>
              <a:t>(за исключением 4403 11 000, 4403 12 000 1, 4403 12 000 2, 4403 12 000 3, 4403 21, 4403 22, 4403 23, 4403 24, 4403 25, 4403 26 000 0, 4403 91, 4403 93, 4403 94 000 0 и 4403 99 000 1)</a:t>
            </a:r>
            <a:r>
              <a:rPr lang="ru-RU" dirty="0"/>
              <a:t>, </a:t>
            </a:r>
            <a:r>
              <a:rPr lang="ru-RU" b="1" dirty="0">
                <a:solidFill>
                  <a:srgbClr val="FF0000"/>
                </a:solidFill>
              </a:rPr>
              <a:t>4404, 4406, 4407</a:t>
            </a:r>
            <a:r>
              <a:rPr lang="ru-RU" dirty="0"/>
              <a:t> единой Товарной номенклатуры внешнеэкономической деятельности Евразийского экономического союза (далее - пиломатериалы), может осуществляться </a:t>
            </a:r>
            <a:r>
              <a:rPr lang="ru-RU" dirty="0">
                <a:solidFill>
                  <a:srgbClr val="FF0000"/>
                </a:solidFill>
              </a:rPr>
              <a:t>с использованием </a:t>
            </a:r>
            <a:r>
              <a:rPr lang="ru-RU" b="1" dirty="0">
                <a:solidFill>
                  <a:srgbClr val="FF0000"/>
                </a:solidFill>
              </a:rPr>
              <a:t>электронного сопроводительного документа (далее – ЭСД)</a:t>
            </a:r>
            <a:r>
              <a:rPr lang="ru-RU" dirty="0">
                <a:solidFill>
                  <a:srgbClr val="FF0000"/>
                </a:solidFill>
              </a:rPr>
              <a:t>.</a:t>
            </a:r>
          </a:p>
        </p:txBody>
      </p:sp>
      <p:sp>
        <p:nvSpPr>
          <p:cNvPr id="4" name="Прямоугольник 3"/>
          <p:cNvSpPr/>
          <p:nvPr/>
        </p:nvSpPr>
        <p:spPr>
          <a:xfrm>
            <a:off x="903249" y="133353"/>
            <a:ext cx="6183351" cy="1200329"/>
          </a:xfrm>
          <a:prstGeom prst="rect">
            <a:avLst/>
          </a:prstGeom>
        </p:spPr>
        <p:txBody>
          <a:bodyPr wrap="square">
            <a:spAutoFit/>
          </a:bodyPr>
          <a:lstStyle/>
          <a:p>
            <a:pPr algn="ctr"/>
            <a:r>
              <a:rPr lang="ru-RU" sz="1800" b="1" dirty="0">
                <a:latin typeface="Times New Roman" pitchFamily="18" charset="0"/>
                <a:cs typeface="Times New Roman" pitchFamily="18" charset="0"/>
              </a:rPr>
              <a:t>Предпринимаемые меры, для урегулирования ситуации, связанной с ограничениями, по вывозу белорусских пиломатериалов, через территорию РФ:</a:t>
            </a:r>
            <a:endParaRPr lang="ru-RU" sz="1800" dirty="0"/>
          </a:p>
          <a:p>
            <a:pPr algn="ctr"/>
            <a:r>
              <a:rPr lang="ru-RU" sz="18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pic>
        <p:nvPicPr>
          <p:cNvPr id="5122" name="Picture 2" descr="ЭСД на древесину - электронный сопроводительный документ на перевозку л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9" y="3649207"/>
            <a:ext cx="3440152" cy="14231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ЭСД на транспортировку древесины — порядок оформления в ЛесЕГАИ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606" y="3649207"/>
            <a:ext cx="3685794" cy="142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812" y="209550"/>
            <a:ext cx="7162800" cy="369332"/>
          </a:xfrm>
          <a:prstGeom prst="rect">
            <a:avLst/>
          </a:prstGeom>
        </p:spPr>
        <p:txBody>
          <a:bodyPr wrap="square">
            <a:spAutoFit/>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4" name="Прямоугольник 3"/>
          <p:cNvSpPr/>
          <p:nvPr/>
        </p:nvSpPr>
        <p:spPr>
          <a:xfrm>
            <a:off x="838200" y="1047750"/>
            <a:ext cx="8305800" cy="500137"/>
          </a:xfrm>
          <a:prstGeom prst="rect">
            <a:avLst/>
          </a:prstGeom>
        </p:spPr>
        <p:txBody>
          <a:bodyPr wrap="square">
            <a:spAutoFit/>
          </a:bodyPr>
          <a:lstStyle/>
          <a:p>
            <a:pPr indent="450215" algn="just">
              <a:spcAft>
                <a:spcPts val="0"/>
              </a:spcAft>
            </a:pPr>
            <a:endParaRPr lang="ru-RU" sz="1600" i="1" spc="10" dirty="0" smtClean="0">
              <a:solidFill>
                <a:srgbClr val="FF0000"/>
              </a:solidFill>
              <a:latin typeface="Times New Roman" panose="02020603050405020304" pitchFamily="18" charset="0"/>
              <a:ea typeface="Times New Roman" panose="02020603050405020304" pitchFamily="18" charset="0"/>
            </a:endParaRPr>
          </a:p>
          <a:p>
            <a:pPr indent="450215" algn="just">
              <a:spcAft>
                <a:spcPts val="0"/>
              </a:spcAft>
            </a:pPr>
            <a:endParaRPr lang="ru-RU" sz="105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683812" y="1047750"/>
            <a:ext cx="7774388" cy="338554"/>
          </a:xfrm>
          <a:prstGeom prst="rect">
            <a:avLst/>
          </a:prstGeom>
        </p:spPr>
        <p:txBody>
          <a:bodyPr wrap="square">
            <a:spAutoFit/>
          </a:bodyPr>
          <a:lstStyle/>
          <a:p>
            <a:pPr algn="just"/>
            <a:r>
              <a:rPr lang="ru-RU" sz="1600" dirty="0" smtClean="0">
                <a:latin typeface="Times New Roman" pitchFamily="18" charset="0"/>
                <a:cs typeface="Times New Roman" pitchFamily="18" charset="0"/>
              </a:rPr>
              <a:t>	</a:t>
            </a:r>
            <a:endParaRPr lang="ru-RU" sz="1600" dirty="0">
              <a:solidFill>
                <a:srgbClr val="FF0000"/>
              </a:solidFill>
              <a:latin typeface="Times New Roman" pitchFamily="18" charset="0"/>
              <a:cs typeface="Times New Roman" pitchFamily="18" charset="0"/>
            </a:endParaRPr>
          </a:p>
        </p:txBody>
      </p:sp>
      <p:sp>
        <p:nvSpPr>
          <p:cNvPr id="5" name="Прямоугольник 4"/>
          <p:cNvSpPr/>
          <p:nvPr/>
        </p:nvSpPr>
        <p:spPr>
          <a:xfrm>
            <a:off x="838200" y="971550"/>
            <a:ext cx="7772400" cy="3323987"/>
          </a:xfrm>
          <a:prstGeom prst="rect">
            <a:avLst/>
          </a:prstGeom>
        </p:spPr>
        <p:txBody>
          <a:bodyPr wrap="square">
            <a:spAutoFit/>
          </a:bodyPr>
          <a:lstStyle/>
          <a:p>
            <a:pPr algn="just"/>
            <a:r>
              <a:rPr lang="ru-RU" dirty="0"/>
              <a:t>С оформлением </a:t>
            </a:r>
            <a:r>
              <a:rPr lang="ru-RU" b="1" dirty="0"/>
              <a:t>ЭСД</a:t>
            </a:r>
            <a:r>
              <a:rPr lang="ru-RU" dirty="0"/>
              <a:t> пройти границу разрешено в следующих пунктах пропуска:</a:t>
            </a:r>
          </a:p>
          <a:p>
            <a:pPr algn="just"/>
            <a:r>
              <a:rPr lang="ru-RU" b="1" dirty="0">
                <a:solidFill>
                  <a:srgbClr val="FF0000"/>
                </a:solidFill>
              </a:rPr>
              <a:t>– при въезде в Россию:</a:t>
            </a:r>
            <a:endParaRPr lang="ru-RU" dirty="0">
              <a:solidFill>
                <a:srgbClr val="FF0000"/>
              </a:solidFill>
            </a:endParaRPr>
          </a:p>
          <a:p>
            <a:pPr algn="just"/>
            <a:r>
              <a:rPr lang="ru-RU" dirty="0"/>
              <a:t>- российско-белорусский участок государственной границы: «Красная горка».</a:t>
            </a:r>
          </a:p>
          <a:p>
            <a:pPr algn="just"/>
            <a:r>
              <a:rPr lang="ru-RU" b="1" dirty="0">
                <a:solidFill>
                  <a:srgbClr val="FF0000"/>
                </a:solidFill>
              </a:rPr>
              <a:t>– при выезде из России:</a:t>
            </a:r>
            <a:endParaRPr lang="ru-RU" dirty="0">
              <a:solidFill>
                <a:srgbClr val="FF0000"/>
              </a:solidFill>
            </a:endParaRPr>
          </a:p>
          <a:p>
            <a:pPr algn="just"/>
            <a:r>
              <a:rPr lang="ru-RU" dirty="0"/>
              <a:t>- российско-абхазский участок государственной границы: «Адлер»;</a:t>
            </a:r>
          </a:p>
          <a:p>
            <a:pPr algn="just"/>
            <a:r>
              <a:rPr lang="ru-RU" dirty="0"/>
              <a:t>- российско-грузинский участок государственной границы: «Верхний Ларс»;</a:t>
            </a:r>
          </a:p>
          <a:p>
            <a:pPr algn="just"/>
            <a:r>
              <a:rPr lang="ru-RU" dirty="0"/>
              <a:t>- российско – казахский участок границы:  «Бугристое», «Петухово», «Озинки</a:t>
            </a:r>
            <a:r>
              <a:rPr lang="ru-RU" dirty="0" smtClean="0"/>
              <a:t>».</a:t>
            </a:r>
            <a:r>
              <a:rPr lang="ru-RU" dirty="0"/>
              <a:t> </a:t>
            </a:r>
            <a:r>
              <a:rPr lang="ru-RU" dirty="0" smtClean="0"/>
              <a:t>«</a:t>
            </a:r>
            <a:r>
              <a:rPr lang="ru-RU" dirty="0" err="1"/>
              <a:t>Веселоярск</a:t>
            </a:r>
            <a:r>
              <a:rPr lang="ru-RU" dirty="0"/>
              <a:t>», «Ольховка».</a:t>
            </a:r>
          </a:p>
          <a:p>
            <a:pPr algn="just"/>
            <a:r>
              <a:rPr lang="ru-RU" dirty="0" smtClean="0"/>
              <a:t>- </a:t>
            </a:r>
            <a:r>
              <a:rPr lang="ru-RU" dirty="0"/>
              <a:t>российско-монгольский участок государственной границы: «Кяхта»;</a:t>
            </a:r>
          </a:p>
          <a:p>
            <a:pPr algn="just"/>
            <a:r>
              <a:rPr lang="ru-RU" dirty="0"/>
              <a:t>- российско-китайский участок государственной границы: «Забайкальск», «</a:t>
            </a:r>
            <a:r>
              <a:rPr lang="ru-RU" dirty="0" err="1"/>
              <a:t>Кани</a:t>
            </a:r>
            <a:r>
              <a:rPr lang="ru-RU" dirty="0"/>
              <a:t>-Курган», «</a:t>
            </a:r>
            <a:r>
              <a:rPr lang="ru-RU" dirty="0" err="1"/>
              <a:t>Нижнеленинское</a:t>
            </a:r>
            <a:r>
              <a:rPr lang="ru-RU" dirty="0"/>
              <a:t>», «Покровка».</a:t>
            </a:r>
          </a:p>
          <a:p>
            <a:pPr algn="just"/>
            <a:r>
              <a:rPr lang="ru-RU" dirty="0"/>
              <a:t>Морские пункты пропуска: «Новороссийск»</a:t>
            </a:r>
          </a:p>
          <a:p>
            <a:pPr algn="just"/>
            <a:r>
              <a:rPr lang="ru-RU" dirty="0"/>
              <a:t>Действие норм постановления № 2552 </a:t>
            </a:r>
            <a:r>
              <a:rPr lang="ru-RU" dirty="0">
                <a:solidFill>
                  <a:srgbClr val="FF0000"/>
                </a:solidFill>
              </a:rPr>
              <a:t>не распространяется на лесоматериалы </a:t>
            </a:r>
            <a:r>
              <a:rPr lang="ru-RU" dirty="0"/>
              <a:t>в случае, если они перемещаются между </a:t>
            </a:r>
            <a:r>
              <a:rPr lang="ru-RU" dirty="0">
                <a:solidFill>
                  <a:srgbClr val="FF0000"/>
                </a:solidFill>
              </a:rPr>
              <a:t>Калининградской областью и остальной частью территории Российской Федерации, а также в Республику Армения.</a:t>
            </a:r>
          </a:p>
        </p:txBody>
      </p:sp>
      <p:sp>
        <p:nvSpPr>
          <p:cNvPr id="6" name="Прямоугольник 5"/>
          <p:cNvSpPr/>
          <p:nvPr/>
        </p:nvSpPr>
        <p:spPr>
          <a:xfrm>
            <a:off x="533400" y="57150"/>
            <a:ext cx="7239000" cy="923330"/>
          </a:xfrm>
          <a:prstGeom prst="rect">
            <a:avLst/>
          </a:prstGeom>
        </p:spPr>
        <p:txBody>
          <a:bodyPr wrap="square">
            <a:spAutoFit/>
          </a:bodyPr>
          <a:lstStyle/>
          <a:p>
            <a:pPr algn="ctr"/>
            <a:r>
              <a:rPr lang="ru-RU" sz="1800" b="1" dirty="0">
                <a:latin typeface="Times New Roman" pitchFamily="18" charset="0"/>
                <a:cs typeface="Times New Roman" pitchFamily="18" charset="0"/>
              </a:rPr>
              <a:t>Предпринимаемые меры, для урегулирования ситуации, связанной с ограничениями, по вывозу белорусских пиломатериалов, через территорию РФ:</a:t>
            </a:r>
            <a:endParaRPr lang="ru-RU" sz="1800" dirty="0"/>
          </a:p>
        </p:txBody>
      </p:sp>
    </p:spTree>
    <p:extLst>
      <p:ext uri="{BB962C8B-B14F-4D97-AF65-F5344CB8AC3E}">
        <p14:creationId xmlns:p14="http://schemas.microsoft.com/office/powerpoint/2010/main" val="323885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83812" y="209550"/>
            <a:ext cx="7162800" cy="646331"/>
          </a:xfrm>
          <a:prstGeom prst="rect">
            <a:avLst/>
          </a:prstGeom>
        </p:spPr>
        <p:txBody>
          <a:bodyPr wrap="square">
            <a:spAutoFit/>
          </a:bodyPr>
          <a:lstStyle/>
          <a:p>
            <a:pPr algn="ctr"/>
            <a:r>
              <a:rPr lang="ru-RU" sz="1800" dirty="0" smtClean="0">
                <a:latin typeface="Times New Roman" pitchFamily="18" charset="0"/>
                <a:cs typeface="Times New Roman" pitchFamily="18" charset="0"/>
              </a:rPr>
              <a:t>Применение электронного сопроводительного документа (ЭСД), при перевозках по территории Российской Федерации:</a:t>
            </a:r>
            <a:endParaRPr lang="ru-RU" sz="1800" dirty="0">
              <a:latin typeface="Times New Roman" pitchFamily="18" charset="0"/>
              <a:cs typeface="Times New Roman" pitchFamily="18" charset="0"/>
            </a:endParaRPr>
          </a:p>
        </p:txBody>
      </p:sp>
      <p:sp>
        <p:nvSpPr>
          <p:cNvPr id="4" name="Прямоугольник 3"/>
          <p:cNvSpPr/>
          <p:nvPr/>
        </p:nvSpPr>
        <p:spPr>
          <a:xfrm>
            <a:off x="838200" y="1047750"/>
            <a:ext cx="8305800" cy="500137"/>
          </a:xfrm>
          <a:prstGeom prst="rect">
            <a:avLst/>
          </a:prstGeom>
        </p:spPr>
        <p:txBody>
          <a:bodyPr wrap="square">
            <a:spAutoFit/>
          </a:bodyPr>
          <a:lstStyle/>
          <a:p>
            <a:pPr indent="450215" algn="just">
              <a:spcAft>
                <a:spcPts val="0"/>
              </a:spcAft>
            </a:pPr>
            <a:endParaRPr lang="ru-RU" sz="1600" i="1" spc="10" dirty="0" smtClean="0">
              <a:solidFill>
                <a:srgbClr val="FF0000"/>
              </a:solidFill>
              <a:latin typeface="Times New Roman" panose="02020603050405020304" pitchFamily="18" charset="0"/>
              <a:ea typeface="Times New Roman" panose="02020603050405020304" pitchFamily="18" charset="0"/>
            </a:endParaRPr>
          </a:p>
          <a:p>
            <a:pPr indent="450215" algn="just">
              <a:spcAft>
                <a:spcPts val="0"/>
              </a:spcAft>
            </a:pPr>
            <a:endParaRPr lang="ru-RU" sz="105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838200" y="1047750"/>
            <a:ext cx="7848600" cy="2677656"/>
          </a:xfrm>
          <a:prstGeom prst="rect">
            <a:avLst/>
          </a:prstGeom>
        </p:spPr>
        <p:txBody>
          <a:bodyPr wrap="square">
            <a:spAutoFit/>
          </a:bodyPr>
          <a:lstStyle/>
          <a:p>
            <a:pPr algn="just"/>
            <a:r>
              <a:rPr lang="ru-RU" dirty="0"/>
              <a:t>В соответствии с пунктом </a:t>
            </a:r>
            <a:r>
              <a:rPr lang="ru-RU" dirty="0">
                <a:solidFill>
                  <a:srgbClr val="FF0000"/>
                </a:solidFill>
              </a:rPr>
              <a:t>1 статьи 50.4. </a:t>
            </a:r>
            <a:r>
              <a:rPr lang="ru-RU" dirty="0"/>
              <a:t>Лесного кодекса Российской Федерации транспортировка, в том числе на основании договора перевозки, древесины и продукции ее переработки, указанных в</a:t>
            </a:r>
            <a:r>
              <a:rPr lang="ru-RU" dirty="0">
                <a:solidFill>
                  <a:srgbClr val="FF0000"/>
                </a:solidFill>
              </a:rPr>
              <a:t> </a:t>
            </a:r>
            <a:r>
              <a:rPr lang="ru-RU" u="sng" dirty="0">
                <a:solidFill>
                  <a:srgbClr val="FF0000"/>
                </a:solidFill>
                <a:hlinkClick r:id="rId2"/>
              </a:rPr>
              <a:t>части 1 статьи 50.1</a:t>
            </a:r>
            <a:r>
              <a:rPr lang="ru-RU" dirty="0">
                <a:solidFill>
                  <a:srgbClr val="FF0000"/>
                </a:solidFill>
              </a:rPr>
              <a:t>, </a:t>
            </a:r>
            <a:r>
              <a:rPr lang="ru-RU" dirty="0"/>
              <a:t>любым видом транспорта допускается после формирования в государственном лесном реестре или с помощью специализированного программного обеспечения в соответствии с частью </a:t>
            </a:r>
            <a:r>
              <a:rPr lang="ru-RU" dirty="0">
                <a:solidFill>
                  <a:srgbClr val="FF0000"/>
                </a:solidFill>
              </a:rPr>
              <a:t>4 статьи 93.5 </a:t>
            </a:r>
            <a:r>
              <a:rPr lang="ru-RU" dirty="0"/>
              <a:t>Лесного кодекса </a:t>
            </a:r>
            <a:r>
              <a:rPr lang="ru-RU" dirty="0">
                <a:solidFill>
                  <a:srgbClr val="FF0000"/>
                </a:solidFill>
              </a:rPr>
              <a:t>электронного сопроводительного документа</a:t>
            </a:r>
            <a:r>
              <a:rPr lang="ru-RU" dirty="0"/>
              <a:t>, </a:t>
            </a:r>
            <a:r>
              <a:rPr lang="ru-RU" i="1" dirty="0"/>
              <a:t>в котором указываются сведения о собственнике, грузоотправителе, грузополучателе, перевозчике древесины, ее объеме, видовом (породном) и сортиментном составе, пунктах отправления и назначения, реквизиты сделок с древесиной (в случае, если совершались сделки с древесиной), а </a:t>
            </a:r>
            <a:r>
              <a:rPr lang="ru-RU" i="1" u="sng" dirty="0"/>
              <a:t>также о номере государственного регистрационного знака транспортного средства</a:t>
            </a:r>
            <a:r>
              <a:rPr lang="ru-RU" i="1" dirty="0"/>
              <a:t>, на котором осуществляется транспортировка древесины (в случае ее транспортировки автомобильным транспортом).</a:t>
            </a:r>
            <a:endParaRPr lang="ru-RU" dirty="0"/>
          </a:p>
        </p:txBody>
      </p:sp>
    </p:spTree>
    <p:extLst>
      <p:ext uri="{BB962C8B-B14F-4D97-AF65-F5344CB8AC3E}">
        <p14:creationId xmlns:p14="http://schemas.microsoft.com/office/powerpoint/2010/main" val="22867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812" y="209550"/>
            <a:ext cx="7162800" cy="646331"/>
          </a:xfrm>
          <a:prstGeom prst="rect">
            <a:avLst/>
          </a:prstGeom>
        </p:spPr>
        <p:txBody>
          <a:bodyPr wrap="square">
            <a:spAutoFit/>
          </a:bodyPr>
          <a:lstStyle/>
          <a:p>
            <a:pPr algn="ctr"/>
            <a:r>
              <a:rPr lang="ru-RU" sz="1800" dirty="0" smtClean="0">
                <a:latin typeface="Times New Roman" pitchFamily="18" charset="0"/>
                <a:cs typeface="Times New Roman" pitchFamily="18" charset="0"/>
              </a:rPr>
              <a:t>Ответственность за перевозу лесоматериалов по территории Российской Федерации  без оформления ЭСД: </a:t>
            </a:r>
            <a:endParaRPr lang="ru-RU" sz="1800" dirty="0">
              <a:latin typeface="Times New Roman" pitchFamily="18" charset="0"/>
              <a:cs typeface="Times New Roman" pitchFamily="18" charset="0"/>
            </a:endParaRPr>
          </a:p>
        </p:txBody>
      </p:sp>
      <p:sp>
        <p:nvSpPr>
          <p:cNvPr id="4" name="Прямоугольник 3"/>
          <p:cNvSpPr/>
          <p:nvPr/>
        </p:nvSpPr>
        <p:spPr>
          <a:xfrm>
            <a:off x="838200" y="1047750"/>
            <a:ext cx="8305800" cy="500137"/>
          </a:xfrm>
          <a:prstGeom prst="rect">
            <a:avLst/>
          </a:prstGeom>
        </p:spPr>
        <p:txBody>
          <a:bodyPr wrap="square">
            <a:spAutoFit/>
          </a:bodyPr>
          <a:lstStyle/>
          <a:p>
            <a:pPr indent="450215" algn="just">
              <a:spcAft>
                <a:spcPts val="0"/>
              </a:spcAft>
            </a:pPr>
            <a:endParaRPr lang="ru-RU" sz="1600" i="1" spc="10" dirty="0" smtClean="0">
              <a:solidFill>
                <a:srgbClr val="FF0000"/>
              </a:solidFill>
              <a:latin typeface="Times New Roman" panose="02020603050405020304" pitchFamily="18" charset="0"/>
              <a:ea typeface="Times New Roman" panose="02020603050405020304" pitchFamily="18" charset="0"/>
            </a:endParaRPr>
          </a:p>
          <a:p>
            <a:pPr indent="450215" algn="just">
              <a:spcAft>
                <a:spcPts val="0"/>
              </a:spcAft>
            </a:pPr>
            <a:endParaRPr lang="ru-RU" sz="105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914400" y="1047751"/>
            <a:ext cx="8077200" cy="4524316"/>
          </a:xfrm>
          <a:prstGeom prst="rect">
            <a:avLst/>
          </a:prstGeom>
        </p:spPr>
        <p:txBody>
          <a:bodyPr wrap="square">
            <a:spAutoFit/>
          </a:bodyPr>
          <a:lstStyle/>
          <a:p>
            <a:pPr algn="just"/>
            <a:r>
              <a:rPr lang="ru-RU" sz="1600" dirty="0"/>
              <a:t>Перевозка пиломатериалов по территории Российской Федерации без оформленного ЭСД содержит признаки административного правонарушения, поскольку </a:t>
            </a:r>
            <a:r>
              <a:rPr lang="ru-RU" sz="1600" dirty="0">
                <a:solidFill>
                  <a:srgbClr val="FF0000"/>
                </a:solidFill>
              </a:rPr>
              <a:t>является нарушением требований лесного законодательства об учете древесины и сделок с ней</a:t>
            </a:r>
            <a:r>
              <a:rPr lang="ru-RU" sz="1600" dirty="0"/>
              <a:t>. В соответствии с частью пятой </a:t>
            </a:r>
            <a:r>
              <a:rPr lang="ru-RU" sz="1600" dirty="0">
                <a:solidFill>
                  <a:srgbClr val="FF0000"/>
                </a:solidFill>
              </a:rPr>
              <a:t>статьи 8.28.1. </a:t>
            </a:r>
            <a:r>
              <a:rPr lang="ru-RU" sz="1600" dirty="0"/>
              <a:t>Кодекса Российской Федерации об административных правонарушениях, транспортировка древесины без оформленного в установленном лесным законодательством </a:t>
            </a:r>
            <a:r>
              <a:rPr lang="ru-RU" sz="1600" u="sng" dirty="0">
                <a:hlinkClick r:id="rId2"/>
              </a:rPr>
              <a:t>порядке</a:t>
            </a:r>
            <a:r>
              <a:rPr lang="ru-RU" sz="1600" dirty="0"/>
              <a:t> сопроводительного документа влечет наложение административного штрафа на юридических лиц - </a:t>
            </a:r>
            <a:r>
              <a:rPr lang="ru-RU" sz="1600" dirty="0" smtClean="0">
                <a:solidFill>
                  <a:srgbClr val="FF0000"/>
                </a:solidFill>
              </a:rPr>
              <a:t>от </a:t>
            </a:r>
            <a:r>
              <a:rPr lang="ru-RU" sz="1600" dirty="0" smtClean="0">
                <a:solidFill>
                  <a:srgbClr val="FF0000"/>
                </a:solidFill>
              </a:rPr>
              <a:t>200 000 до 400 000 тыс. рос. рублей. </a:t>
            </a:r>
            <a:r>
              <a:rPr lang="ru-RU" sz="1600" dirty="0">
                <a:solidFill>
                  <a:srgbClr val="FF0000"/>
                </a:solidFill>
              </a:rPr>
              <a:t>П</a:t>
            </a:r>
            <a:r>
              <a:rPr lang="ru-RU" sz="1600" i="1" dirty="0" smtClean="0">
                <a:solidFill>
                  <a:srgbClr val="FF0000"/>
                </a:solidFill>
              </a:rPr>
              <a:t>овторное совершение влечет наложение штрафа от 400 000 до 500 000 тыс</a:t>
            </a:r>
            <a:r>
              <a:rPr lang="ru-RU" sz="1600" i="1" dirty="0" smtClean="0">
                <a:solidFill>
                  <a:srgbClr val="FF0000"/>
                </a:solidFill>
              </a:rPr>
              <a:t>. рос. рублей </a:t>
            </a:r>
            <a:r>
              <a:rPr lang="ru-RU" sz="1600" i="1" dirty="0" smtClean="0">
                <a:solidFill>
                  <a:srgbClr val="FF0000"/>
                </a:solidFill>
              </a:rPr>
              <a:t>конфискацией </a:t>
            </a:r>
            <a:r>
              <a:rPr lang="ru-RU" sz="1600" i="1" dirty="0">
                <a:solidFill>
                  <a:srgbClr val="FF0000"/>
                </a:solidFill>
              </a:rPr>
              <a:t>древесины и (или) транспортных средств, являющихся орудием совершения административного правонарушения, либо без таковой.</a:t>
            </a:r>
            <a:endParaRPr lang="ru-RU" sz="1600" dirty="0">
              <a:solidFill>
                <a:srgbClr val="FF0000"/>
              </a:solidFill>
            </a:endParaRPr>
          </a:p>
          <a:p>
            <a:pPr algn="just"/>
            <a:r>
              <a:rPr lang="ru-RU" sz="1600" dirty="0"/>
              <a:t>Контроль за транспортировкой лесоматериалов возложен на сотрудников ГИБДД, </a:t>
            </a:r>
            <a:r>
              <a:rPr lang="ru-RU" sz="1600" dirty="0" err="1"/>
              <a:t>Ространснадзора</a:t>
            </a:r>
            <a:r>
              <a:rPr lang="ru-RU" sz="1600" dirty="0"/>
              <a:t>, Рослесхоза, Пограничной службы и Таможенных органов России и осуществляется как по пути следования транспортного средства с древесиной к границе, так и в пунктах пропуска государственной границы РФ (пограничного контроля).</a:t>
            </a:r>
          </a:p>
          <a:p>
            <a:pPr algn="just"/>
            <a:r>
              <a:rPr lang="ru-RU" sz="1600" dirty="0" smtClean="0">
                <a:latin typeface="Times New Roman" pitchFamily="18" charset="0"/>
                <a:cs typeface="Times New Roman" pitchFamily="18" charset="0"/>
              </a:rPr>
              <a:t>	</a:t>
            </a:r>
            <a:endParaRPr lang="ru-RU" sz="1600" dirty="0">
              <a:solidFill>
                <a:srgbClr val="FF0000"/>
              </a:solidFill>
              <a:latin typeface="Times New Roman" pitchFamily="18" charset="0"/>
              <a:cs typeface="Times New Roman" pitchFamily="18" charset="0"/>
            </a:endParaRPr>
          </a:p>
        </p:txBody>
      </p:sp>
      <p:pic>
        <p:nvPicPr>
          <p:cNvPr id="6" name="Picture 4" descr="Административная ответственность: что такое, виды, призна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 y="1271394"/>
            <a:ext cx="10268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Административная ответственность в 2020-2021 год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81350"/>
            <a:ext cx="1000505" cy="82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7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1" y="133351"/>
            <a:ext cx="6934200" cy="646331"/>
          </a:xfrm>
          <a:prstGeom prst="rect">
            <a:avLst/>
          </a:prstGeom>
        </p:spPr>
        <p:txBody>
          <a:bodyPr wrap="square">
            <a:spAutoFit/>
          </a:bodyPr>
          <a:lstStyle/>
          <a:p>
            <a:pPr algn="ctr"/>
            <a:r>
              <a:rPr lang="ru-RU" sz="1800" dirty="0" smtClean="0">
                <a:latin typeface="Times New Roman" pitchFamily="18" charset="0"/>
                <a:cs typeface="Times New Roman" pitchFamily="18" charset="0"/>
              </a:rPr>
              <a:t>Об оказании услуги ПРУП «</a:t>
            </a:r>
            <a:r>
              <a:rPr lang="ru-RU" sz="1800" dirty="0" err="1" smtClean="0">
                <a:latin typeface="Times New Roman" pitchFamily="18" charset="0"/>
                <a:cs typeface="Times New Roman" pitchFamily="18" charset="0"/>
              </a:rPr>
              <a:t>Беллесэкспорт</a:t>
            </a:r>
            <a:r>
              <a:rPr lang="ru-RU" sz="1800" dirty="0" smtClean="0">
                <a:latin typeface="Times New Roman" pitchFamily="18" charset="0"/>
                <a:cs typeface="Times New Roman" pitchFamily="18" charset="0"/>
              </a:rPr>
              <a:t>» по оформлению ЭСД, при перевозке белорусских пиломатериалов по территории РФ:</a:t>
            </a:r>
            <a:endParaRPr lang="ru-RU" sz="1800" dirty="0">
              <a:latin typeface="Times New Roman" pitchFamily="18" charset="0"/>
              <a:cs typeface="Times New Roman" pitchFamily="18" charset="0"/>
            </a:endParaRPr>
          </a:p>
        </p:txBody>
      </p:sp>
      <p:sp>
        <p:nvSpPr>
          <p:cNvPr id="2" name="Прямоугольник 1"/>
          <p:cNvSpPr/>
          <p:nvPr/>
        </p:nvSpPr>
        <p:spPr>
          <a:xfrm>
            <a:off x="762000" y="1047750"/>
            <a:ext cx="8153400" cy="523220"/>
          </a:xfrm>
          <a:prstGeom prst="rect">
            <a:avLst/>
          </a:prstGeom>
        </p:spPr>
        <p:txBody>
          <a:bodyPr wrap="square">
            <a:spAutoFit/>
          </a:bodyPr>
          <a:lstStyle/>
          <a:p>
            <a:pPr algn="just"/>
            <a:r>
              <a:rPr lang="ru-RU" dirty="0" smtClean="0">
                <a:solidFill>
                  <a:srgbClr val="FF0000"/>
                </a:solidFill>
              </a:rPr>
              <a:t>.</a:t>
            </a:r>
            <a:endParaRPr lang="ru-RU" dirty="0">
              <a:solidFill>
                <a:srgbClr val="FF0000"/>
              </a:solidFill>
            </a:endParaRPr>
          </a:p>
          <a:p>
            <a:r>
              <a:rPr lang="ru-RU" dirty="0"/>
              <a:t> </a:t>
            </a:r>
          </a:p>
        </p:txBody>
      </p:sp>
      <p:sp>
        <p:nvSpPr>
          <p:cNvPr id="3" name="Прямоугольник 2"/>
          <p:cNvSpPr/>
          <p:nvPr/>
        </p:nvSpPr>
        <p:spPr>
          <a:xfrm>
            <a:off x="3048000" y="1200149"/>
            <a:ext cx="5867400" cy="2246769"/>
          </a:xfrm>
          <a:prstGeom prst="rect">
            <a:avLst/>
          </a:prstGeom>
        </p:spPr>
        <p:txBody>
          <a:bodyPr wrap="square">
            <a:spAutoFit/>
          </a:bodyPr>
          <a:lstStyle/>
          <a:p>
            <a:pPr algn="just"/>
            <a:r>
              <a:rPr lang="ru-RU" dirty="0" smtClean="0"/>
              <a:t>Нормами постановления Совета Министров Республики Беларусь от 14 июля 2023г. № 461 </a:t>
            </a:r>
            <a:r>
              <a:rPr lang="ru-RU" dirty="0"/>
              <a:t>«</a:t>
            </a:r>
            <a:r>
              <a:rPr lang="ru-RU" dirty="0" smtClean="0"/>
              <a:t>Об экспорте лесоматериалов» </a:t>
            </a:r>
            <a:r>
              <a:rPr lang="ru-RU" dirty="0"/>
              <a:t>Министерству лесного хозяйства РБ поручено обеспечить открытие и аккредитацию на территории РФ филиала экспортно производственного республиканского унитарного предприятия «</a:t>
            </a:r>
            <a:r>
              <a:rPr lang="ru-RU" dirty="0" err="1"/>
              <a:t>Беллесэкспорт</a:t>
            </a:r>
            <a:r>
              <a:rPr lang="ru-RU" dirty="0" smtClean="0"/>
              <a:t>», </a:t>
            </a:r>
            <a:r>
              <a:rPr lang="ru-RU" dirty="0"/>
              <a:t>для оказания данной </a:t>
            </a:r>
            <a:r>
              <a:rPr lang="ru-RU" dirty="0" smtClean="0"/>
              <a:t>услуги по формированию электронного сопроводительного документа, для перевозки белорусских пиломатериалов по территории Российской Федерации.</a:t>
            </a:r>
          </a:p>
          <a:p>
            <a:endParaRPr lang="ru-RU" dirty="0"/>
          </a:p>
        </p:txBody>
      </p:sp>
      <p:pic>
        <p:nvPicPr>
          <p:cNvPr id="3074" name="Picture 2" descr="Поставский лесхоз — лесхоз постав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09360"/>
            <a:ext cx="2667000" cy="20243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5801" y="3562350"/>
            <a:ext cx="8077199" cy="738664"/>
          </a:xfrm>
          <a:prstGeom prst="rect">
            <a:avLst/>
          </a:prstGeom>
        </p:spPr>
        <p:txBody>
          <a:bodyPr wrap="square">
            <a:spAutoFit/>
          </a:bodyPr>
          <a:lstStyle/>
          <a:p>
            <a:pPr algn="just"/>
            <a:r>
              <a:rPr lang="ru-RU" dirty="0"/>
              <a:t>В определенной степени перевозка с использованием ЭСД является </a:t>
            </a:r>
            <a:r>
              <a:rPr lang="ru-RU" b="1" dirty="0"/>
              <a:t>альтернативной возможностью </a:t>
            </a:r>
            <a:r>
              <a:rPr lang="ru-RU" dirty="0"/>
              <a:t> перевозки белорусских </a:t>
            </a:r>
            <a:r>
              <a:rPr lang="ru-RU" dirty="0" smtClean="0"/>
              <a:t>пиломатериалов по территории Российской Федерации в третьи страны,</a:t>
            </a:r>
            <a:r>
              <a:rPr lang="ru-RU" b="1" dirty="0" smtClean="0"/>
              <a:t> без применения </a:t>
            </a:r>
            <a:r>
              <a:rPr lang="ru-RU" b="1" dirty="0"/>
              <a:t>электронной навигационной пломбы. </a:t>
            </a:r>
            <a:endParaRPr lang="ru-RU" dirty="0"/>
          </a:p>
        </p:txBody>
      </p:sp>
    </p:spTree>
    <p:extLst>
      <p:ext uri="{BB962C8B-B14F-4D97-AF65-F5344CB8AC3E}">
        <p14:creationId xmlns:p14="http://schemas.microsoft.com/office/powerpoint/2010/main" val="328753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685801" y="133351"/>
            <a:ext cx="6934200" cy="646331"/>
          </a:xfrm>
          <a:prstGeom prst="rect">
            <a:avLst/>
          </a:prstGeom>
        </p:spPr>
        <p:txBody>
          <a:bodyPr wrap="square">
            <a:spAutoFit/>
          </a:bodyPr>
          <a:lstStyle/>
          <a:p>
            <a:pPr algn="ctr"/>
            <a:r>
              <a:rPr lang="ru-RU" sz="1800" dirty="0" smtClean="0">
                <a:latin typeface="Times New Roman" pitchFamily="18" charset="0"/>
                <a:cs typeface="Times New Roman" pitchFamily="18" charset="0"/>
              </a:rPr>
              <a:t>О применении навигационной пломбы при перевозке белорусских пиломатериалов по территории РФ:</a:t>
            </a:r>
            <a:endParaRPr lang="ru-RU" sz="1800" dirty="0">
              <a:latin typeface="Times New Roman" pitchFamily="18" charset="0"/>
              <a:cs typeface="Times New Roman" pitchFamily="18" charset="0"/>
            </a:endParaRPr>
          </a:p>
        </p:txBody>
      </p:sp>
      <p:sp>
        <p:nvSpPr>
          <p:cNvPr id="2" name="Прямоугольник 1"/>
          <p:cNvSpPr/>
          <p:nvPr/>
        </p:nvSpPr>
        <p:spPr>
          <a:xfrm>
            <a:off x="457200" y="895350"/>
            <a:ext cx="8458200" cy="4401205"/>
          </a:xfrm>
          <a:prstGeom prst="rect">
            <a:avLst/>
          </a:prstGeom>
        </p:spPr>
        <p:txBody>
          <a:bodyPr wrap="square">
            <a:spAutoFit/>
          </a:bodyPr>
          <a:lstStyle/>
          <a:p>
            <a:pPr algn="just"/>
            <a:r>
              <a:rPr lang="ru-RU" dirty="0" smtClean="0"/>
              <a:t>В рамках исполнения</a:t>
            </a:r>
            <a:r>
              <a:rPr lang="ru-RU" dirty="0"/>
              <a:t> </a:t>
            </a:r>
            <a:r>
              <a:rPr lang="ru-RU" u="sng" dirty="0" smtClean="0">
                <a:hlinkClick r:id="rId2"/>
              </a:rPr>
              <a:t>распоряжения </a:t>
            </a:r>
            <a:r>
              <a:rPr lang="ru-RU" u="sng" dirty="0">
                <a:hlinkClick r:id="rId2"/>
              </a:rPr>
              <a:t>Совета Евразийской экономической комиссии от 17 октября 2022 г. </a:t>
            </a:r>
            <a:r>
              <a:rPr lang="ru-RU" u="sng" dirty="0">
                <a:solidFill>
                  <a:srgbClr val="FF0000"/>
                </a:solidFill>
                <a:hlinkClick r:id="rId2"/>
              </a:rPr>
              <a:t>№ 29</a:t>
            </a:r>
            <a:r>
              <a:rPr lang="ru-RU" dirty="0"/>
              <a:t> «О проведении Республикой Беларусь и Российской Федерацией эксперимента по применению навигационных пломб в отношении отдельных категорий товаров, помещенных под таможенную процедуру экспорта» </a:t>
            </a:r>
            <a:r>
              <a:rPr lang="ru-RU" dirty="0" smtClean="0"/>
              <a:t>принято </a:t>
            </a:r>
            <a:r>
              <a:rPr lang="ru-RU" u="sng" dirty="0" smtClean="0">
                <a:hlinkClick r:id="rId3"/>
              </a:rPr>
              <a:t>постановлении </a:t>
            </a:r>
            <a:r>
              <a:rPr lang="ru-RU" u="sng" dirty="0">
                <a:hlinkClick r:id="rId3"/>
              </a:rPr>
              <a:t>Правительства Российской Федерации </a:t>
            </a:r>
            <a:r>
              <a:rPr lang="ru-RU" u="sng" dirty="0">
                <a:solidFill>
                  <a:srgbClr val="FF0000"/>
                </a:solidFill>
                <a:hlinkClick r:id="rId3"/>
              </a:rPr>
              <a:t>от 2 февраля 2023 г. № 150</a:t>
            </a:r>
            <a:r>
              <a:rPr lang="ru-RU" dirty="0"/>
              <a:t> (вступило в силу с 10.02.2023). </a:t>
            </a:r>
            <a:r>
              <a:rPr lang="ru-RU" dirty="0" smtClean="0"/>
              <a:t>В рамках постановления проводится эксперимент </a:t>
            </a:r>
            <a:r>
              <a:rPr lang="ru-RU" dirty="0">
                <a:solidFill>
                  <a:srgbClr val="FF0000"/>
                </a:solidFill>
              </a:rPr>
              <a:t>по применению навигационных пломб </a:t>
            </a:r>
            <a:r>
              <a:rPr lang="ru-RU" dirty="0"/>
              <a:t>в отношении лесоматериалов отдельных товарных позиций </a:t>
            </a:r>
            <a:r>
              <a:rPr lang="ru-RU" dirty="0" smtClean="0">
                <a:solidFill>
                  <a:srgbClr val="FF0000"/>
                </a:solidFill>
              </a:rPr>
              <a:t>4404</a:t>
            </a:r>
            <a:r>
              <a:rPr lang="ru-RU" dirty="0" smtClean="0"/>
              <a:t> </a:t>
            </a:r>
            <a:r>
              <a:rPr lang="ru-RU" dirty="0" smtClean="0"/>
              <a:t>и </a:t>
            </a:r>
            <a:r>
              <a:rPr lang="ru-RU" dirty="0" smtClean="0">
                <a:solidFill>
                  <a:srgbClr val="FF0000"/>
                </a:solidFill>
              </a:rPr>
              <a:t>4407</a:t>
            </a:r>
            <a:r>
              <a:rPr lang="ru-RU" dirty="0" smtClean="0"/>
              <a:t> </a:t>
            </a:r>
            <a:r>
              <a:rPr lang="ru-RU" dirty="0"/>
              <a:t>ТН ВЭД ЕАЭС, помещенных под таможенную процедуру </a:t>
            </a:r>
            <a:r>
              <a:rPr lang="ru-RU" dirty="0">
                <a:solidFill>
                  <a:srgbClr val="FF0000"/>
                </a:solidFill>
              </a:rPr>
              <a:t>экспорта в Республике Беларусь</a:t>
            </a:r>
            <a:r>
              <a:rPr lang="ru-RU" dirty="0"/>
              <a:t>, перемещаемых по территории РФ автомобильным транспортом, в целях последующего убытия с территории ЕАЭС.</a:t>
            </a:r>
          </a:p>
          <a:p>
            <a:pPr algn="just"/>
            <a:r>
              <a:rPr lang="ru-RU" dirty="0" smtClean="0"/>
              <a:t>Эксперимент проводится </a:t>
            </a:r>
            <a:r>
              <a:rPr lang="ru-RU" dirty="0">
                <a:solidFill>
                  <a:srgbClr val="FF0000"/>
                </a:solidFill>
              </a:rPr>
              <a:t>до </a:t>
            </a:r>
            <a:r>
              <a:rPr lang="ru-RU" dirty="0" smtClean="0">
                <a:solidFill>
                  <a:srgbClr val="FF0000"/>
                </a:solidFill>
              </a:rPr>
              <a:t> 1 июля 2025 </a:t>
            </a:r>
            <a:r>
              <a:rPr lang="ru-RU" dirty="0">
                <a:solidFill>
                  <a:srgbClr val="FF0000"/>
                </a:solidFill>
              </a:rPr>
              <a:t>г.</a:t>
            </a:r>
          </a:p>
          <a:p>
            <a:pPr algn="just"/>
            <a:r>
              <a:rPr lang="ru-RU" dirty="0"/>
              <a:t>В соответствии с условиями эксперимента определен перечень контрольных пунктов </a:t>
            </a:r>
            <a:r>
              <a:rPr lang="ru-RU" dirty="0">
                <a:solidFill>
                  <a:srgbClr val="FF0000"/>
                </a:solidFill>
              </a:rPr>
              <a:t>(«Красное», «Рудня», «Красный Камень»)</a:t>
            </a:r>
            <a:r>
              <a:rPr lang="ru-RU" dirty="0"/>
              <a:t>, через которые могут проследовать транспортные средства в Российской Федерации, перевозящие пиломатериалы из Республики Беларусь.</a:t>
            </a:r>
          </a:p>
          <a:p>
            <a:pPr algn="just"/>
            <a:r>
              <a:rPr lang="ru-RU" dirty="0"/>
              <a:t>По условиям эксперимента для вывоза белорусских пиломатериалов </a:t>
            </a:r>
            <a:r>
              <a:rPr lang="ru-RU" i="1" dirty="0"/>
              <a:t>с территории Российской Федерации определены пункты пропуска, через которые допускается вывоз пиломатериалов в определенные страны.</a:t>
            </a:r>
            <a:endParaRPr lang="ru-RU" dirty="0"/>
          </a:p>
          <a:p>
            <a:pPr algn="just"/>
            <a:r>
              <a:rPr lang="ru-RU" dirty="0"/>
              <a:t>Так, в Азербайджан, транспортные средства с грузом должны проследовать только через автодорожный пункт пропуска </a:t>
            </a:r>
            <a:r>
              <a:rPr lang="ru-RU" dirty="0" err="1">
                <a:solidFill>
                  <a:srgbClr val="FF0000"/>
                </a:solidFill>
              </a:rPr>
              <a:t>Яраг-Казмаляр</a:t>
            </a:r>
            <a:r>
              <a:rPr lang="ru-RU" dirty="0">
                <a:solidFill>
                  <a:srgbClr val="FF0000"/>
                </a:solidFill>
              </a:rPr>
              <a:t>. </a:t>
            </a:r>
            <a:r>
              <a:rPr lang="ru-RU" dirty="0"/>
              <a:t>На российско-казахстанском участке границы - через контрольные пункты пропуска </a:t>
            </a:r>
            <a:r>
              <a:rPr lang="ru-RU" dirty="0" err="1">
                <a:solidFill>
                  <a:srgbClr val="FF0000"/>
                </a:solidFill>
              </a:rPr>
              <a:t>Маштаково</a:t>
            </a:r>
            <a:r>
              <a:rPr lang="ru-RU" dirty="0">
                <a:solidFill>
                  <a:srgbClr val="FF0000"/>
                </a:solidFill>
              </a:rPr>
              <a:t>, Бугристое, Петухово.</a:t>
            </a:r>
          </a:p>
          <a:p>
            <a:r>
              <a:rPr lang="ru-RU" dirty="0"/>
              <a:t> </a:t>
            </a:r>
          </a:p>
        </p:txBody>
      </p:sp>
    </p:spTree>
    <p:extLst>
      <p:ext uri="{BB962C8B-B14F-4D97-AF65-F5344CB8AC3E}">
        <p14:creationId xmlns:p14="http://schemas.microsoft.com/office/powerpoint/2010/main" val="291641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1" y="133351"/>
            <a:ext cx="6934200" cy="369332"/>
          </a:xfrm>
          <a:prstGeom prst="rect">
            <a:avLst/>
          </a:prstGeom>
        </p:spPr>
        <p:txBody>
          <a:bodyPr wrap="square">
            <a:spAutoFit/>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2" name="Прямоугольник 1"/>
          <p:cNvSpPr/>
          <p:nvPr/>
        </p:nvSpPr>
        <p:spPr>
          <a:xfrm>
            <a:off x="762000" y="1047750"/>
            <a:ext cx="8153400" cy="307777"/>
          </a:xfrm>
          <a:prstGeom prst="rect">
            <a:avLst/>
          </a:prstGeom>
        </p:spPr>
        <p:txBody>
          <a:bodyPr wrap="square">
            <a:spAutoFit/>
          </a:bodyPr>
          <a:lstStyle/>
          <a:p>
            <a:r>
              <a:rPr lang="ru-RU" dirty="0"/>
              <a:t> </a:t>
            </a:r>
          </a:p>
        </p:txBody>
      </p:sp>
      <p:sp>
        <p:nvSpPr>
          <p:cNvPr id="3" name="Прямоугольник 2"/>
          <p:cNvSpPr/>
          <p:nvPr/>
        </p:nvSpPr>
        <p:spPr>
          <a:xfrm>
            <a:off x="-76200" y="971550"/>
            <a:ext cx="9067800" cy="4031873"/>
          </a:xfrm>
          <a:prstGeom prst="rect">
            <a:avLst/>
          </a:prstGeom>
        </p:spPr>
        <p:txBody>
          <a:bodyPr wrap="square">
            <a:spAutoFit/>
          </a:bodyPr>
          <a:lstStyle/>
          <a:p>
            <a:pPr algn="just"/>
            <a:r>
              <a:rPr lang="ru-RU" dirty="0" smtClean="0"/>
              <a:t>	</a:t>
            </a:r>
            <a:r>
              <a:rPr lang="ru-RU" sz="1600" dirty="0" smtClean="0">
                <a:solidFill>
                  <a:srgbClr val="FF0000"/>
                </a:solidFill>
                <a:latin typeface="Times New Roman" pitchFamily="18" charset="0"/>
                <a:cs typeface="Times New Roman" pitchFamily="18" charset="0"/>
              </a:rPr>
              <a:t>С </a:t>
            </a:r>
            <a:r>
              <a:rPr lang="ru-RU" sz="1600" dirty="0">
                <a:solidFill>
                  <a:srgbClr val="FF0000"/>
                </a:solidFill>
                <a:latin typeface="Times New Roman" pitchFamily="18" charset="0"/>
                <a:cs typeface="Times New Roman" pitchFamily="18" charset="0"/>
              </a:rPr>
              <a:t>1 января 2025 г.</a:t>
            </a:r>
            <a:r>
              <a:rPr lang="ru-RU" sz="1600" dirty="0">
                <a:latin typeface="Times New Roman" pitchFamily="18" charset="0"/>
                <a:cs typeface="Times New Roman" pitchFamily="18" charset="0"/>
              </a:rPr>
              <a:t> в соответствии с частью </a:t>
            </a:r>
            <a:r>
              <a:rPr lang="ru-RU" sz="1600" dirty="0">
                <a:solidFill>
                  <a:srgbClr val="00B050"/>
                </a:solidFill>
                <a:latin typeface="Times New Roman" pitchFamily="18" charset="0"/>
                <a:cs typeface="Times New Roman" pitchFamily="18" charset="0"/>
              </a:rPr>
              <a:t>7 статьи 50.4 </a:t>
            </a:r>
            <a:r>
              <a:rPr lang="ru-RU" sz="1600" dirty="0">
                <a:latin typeface="Times New Roman" pitchFamily="18" charset="0"/>
                <a:cs typeface="Times New Roman" pitchFamily="18" charset="0"/>
              </a:rPr>
              <a:t> </a:t>
            </a:r>
            <a:r>
              <a:rPr lang="ru-RU" sz="1600" dirty="0">
                <a:solidFill>
                  <a:srgbClr val="00B050"/>
                </a:solidFill>
                <a:latin typeface="Times New Roman" pitchFamily="18" charset="0"/>
                <a:cs typeface="Times New Roman" pitchFamily="18" charset="0"/>
              </a:rPr>
              <a:t>Лесного кодекса Российской Федерации</a:t>
            </a:r>
            <a:r>
              <a:rPr lang="ru-RU" sz="1600" dirty="0">
                <a:latin typeface="Times New Roman" pitchFamily="18" charset="0"/>
                <a:cs typeface="Times New Roman" pitchFamily="18" charset="0"/>
              </a:rPr>
              <a:t> к транспортировке древесины автомобильным транспортом </a:t>
            </a:r>
            <a:r>
              <a:rPr lang="ru-RU" sz="1600" dirty="0" smtClean="0">
                <a:latin typeface="Times New Roman" pitchFamily="18" charset="0"/>
                <a:cs typeface="Times New Roman" pitchFamily="18" charset="0"/>
              </a:rPr>
              <a:t>допускаются </a:t>
            </a:r>
            <a:r>
              <a:rPr lang="ru-RU" sz="1600" dirty="0">
                <a:latin typeface="Times New Roman" pitchFamily="18" charset="0"/>
                <a:cs typeface="Times New Roman" pitchFamily="18" charset="0"/>
              </a:rPr>
              <a:t>транспортные средства, оборудованные техническими средствами контроля, указанными в статье 96.3 данного Кодекса, в том числе зарегистрированные в иностранных государствах.</a:t>
            </a:r>
          </a:p>
          <a:p>
            <a:pPr algn="just"/>
            <a:r>
              <a:rPr lang="ru-RU" sz="1600" dirty="0" smtClean="0">
                <a:latin typeface="Times New Roman" pitchFamily="18" charset="0"/>
                <a:cs typeface="Times New Roman" pitchFamily="18" charset="0"/>
              </a:rPr>
              <a:t>	Приказом </a:t>
            </a:r>
            <a:r>
              <a:rPr lang="ru-RU" sz="1600" dirty="0">
                <a:latin typeface="Times New Roman" pitchFamily="18" charset="0"/>
                <a:cs typeface="Times New Roman" pitchFamily="18" charset="0"/>
              </a:rPr>
              <a:t>Минприроды России от 21 февраля 2022 г. №121 </a:t>
            </a:r>
            <a:r>
              <a:rPr lang="ru-RU" sz="1600" dirty="0" smtClean="0">
                <a:latin typeface="Times New Roman" pitchFamily="18" charset="0"/>
                <a:cs typeface="Times New Roman" pitchFamily="18" charset="0"/>
              </a:rPr>
              <a:t>утверждены </a:t>
            </a:r>
            <a:r>
              <a:rPr lang="ru-RU" sz="1600" dirty="0">
                <a:latin typeface="Times New Roman" pitchFamily="18" charset="0"/>
                <a:cs typeface="Times New Roman" pitchFamily="18" charset="0"/>
              </a:rPr>
              <a:t>Порядок оснащения транспортных средств, на которых осуществляется транспортировка древесины (в случае ее транспортировки автомобильным транспортом), техническими средствами контроля, их виды, требования к их использованию и порядок их функционирования (далее – Порядок). Согласно пункту 3 Порядка работоспособная аппаратура спутниковой навигации предусматривает </a:t>
            </a:r>
            <a:r>
              <a:rPr lang="ru-RU" sz="1600" dirty="0">
                <a:solidFill>
                  <a:srgbClr val="FF0000"/>
                </a:solidFill>
                <a:latin typeface="Times New Roman" pitchFamily="18" charset="0"/>
                <a:cs typeface="Times New Roman" pitchFamily="18" charset="0"/>
              </a:rPr>
              <a:t>наличие персональной унифицированной идентификационной карты абонента, содержащей профиль сети подвижной радиотелефонной связи, обеспечивающей функционирование Государственной автоматизированной информационной системы «ЭРА-ГЛОНАСС» </a:t>
            </a:r>
            <a:r>
              <a:rPr lang="ru-RU" sz="1600" dirty="0">
                <a:latin typeface="Times New Roman" pitchFamily="18" charset="0"/>
                <a:cs typeface="Times New Roman" pitchFamily="18" charset="0"/>
              </a:rPr>
              <a:t>(далее - ГАИС «ЭРА-ГЛОНАСС»). </a:t>
            </a:r>
            <a:endParaRPr lang="ru-RU" sz="1600" dirty="0" smtClean="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В</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соответствии с пунктом 3 Порядка и пунктом 360 Правил ведения Государственного лесного реестра, утвержденных постановлением Правительства Российской Федерации от 25 августа 2023г. № 1378, </a:t>
            </a:r>
            <a:r>
              <a:rPr lang="ru-RU" sz="1600" dirty="0">
                <a:solidFill>
                  <a:srgbClr val="FF0000"/>
                </a:solidFill>
                <a:latin typeface="Times New Roman" pitchFamily="18" charset="0"/>
                <a:cs typeface="Times New Roman" pitchFamily="18" charset="0"/>
              </a:rPr>
              <a:t>навигационная информация поступает в Федеральную государственную информационную систему лесного комплекса </a:t>
            </a:r>
            <a:r>
              <a:rPr lang="ru-RU" sz="1600" dirty="0">
                <a:latin typeface="Times New Roman" pitchFamily="18" charset="0"/>
                <a:cs typeface="Times New Roman" pitchFamily="18" charset="0"/>
              </a:rPr>
              <a:t>(далее - ФГИС ЛК) </a:t>
            </a:r>
            <a:r>
              <a:rPr lang="ru-RU" sz="1600" dirty="0">
                <a:solidFill>
                  <a:srgbClr val="FF0000"/>
                </a:solidFill>
                <a:latin typeface="Times New Roman" pitchFamily="18" charset="0"/>
                <a:cs typeface="Times New Roman" pitchFamily="18" charset="0"/>
              </a:rPr>
              <a:t>через ГАИС «ЭРА-ГЛОНАСС</a:t>
            </a:r>
            <a:r>
              <a:rPr lang="ru-RU" sz="1600" dirty="0">
                <a:latin typeface="Times New Roman" pitchFamily="18" charset="0"/>
                <a:cs typeface="Times New Roman" pitchFamily="18" charset="0"/>
              </a:rPr>
              <a:t>».</a:t>
            </a:r>
          </a:p>
        </p:txBody>
      </p:sp>
      <p:sp>
        <p:nvSpPr>
          <p:cNvPr id="4" name="Прямоугольник 3"/>
          <p:cNvSpPr/>
          <p:nvPr/>
        </p:nvSpPr>
        <p:spPr>
          <a:xfrm>
            <a:off x="533400" y="209550"/>
            <a:ext cx="6858000" cy="584775"/>
          </a:xfrm>
          <a:prstGeom prst="rect">
            <a:avLst/>
          </a:prstGeom>
        </p:spPr>
        <p:txBody>
          <a:bodyPr wrap="square">
            <a:spAutoFit/>
          </a:bodyPr>
          <a:lstStyle/>
          <a:p>
            <a:pPr algn="just"/>
            <a:r>
              <a:rPr lang="ru-RU" sz="1600" dirty="0">
                <a:latin typeface="Times New Roman" pitchFamily="18" charset="0"/>
                <a:cs typeface="Times New Roman" pitchFamily="18" charset="0"/>
              </a:rPr>
              <a:t>Оснащение техническими средствами контроля транспортных средств, на которых осуществляется транспортировка древесины по РФ</a:t>
            </a:r>
          </a:p>
        </p:txBody>
      </p:sp>
    </p:spTree>
    <p:extLst>
      <p:ext uri="{BB962C8B-B14F-4D97-AF65-F5344CB8AC3E}">
        <p14:creationId xmlns:p14="http://schemas.microsoft.com/office/powerpoint/2010/main" val="18714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1" y="133351"/>
            <a:ext cx="6934200" cy="369332"/>
          </a:xfrm>
          <a:prstGeom prst="rect">
            <a:avLst/>
          </a:prstGeom>
        </p:spPr>
        <p:txBody>
          <a:bodyPr wrap="square">
            <a:spAutoFit/>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2" name="Прямоугольник 1"/>
          <p:cNvSpPr/>
          <p:nvPr/>
        </p:nvSpPr>
        <p:spPr>
          <a:xfrm>
            <a:off x="762000" y="1047750"/>
            <a:ext cx="8153400" cy="307777"/>
          </a:xfrm>
          <a:prstGeom prst="rect">
            <a:avLst/>
          </a:prstGeom>
        </p:spPr>
        <p:txBody>
          <a:bodyPr wrap="square">
            <a:spAutoFit/>
          </a:bodyPr>
          <a:lstStyle/>
          <a:p>
            <a:r>
              <a:rPr lang="ru-RU" dirty="0"/>
              <a:t> </a:t>
            </a:r>
          </a:p>
        </p:txBody>
      </p:sp>
      <p:sp>
        <p:nvSpPr>
          <p:cNvPr id="3" name="Прямоугольник 2"/>
          <p:cNvSpPr/>
          <p:nvPr/>
        </p:nvSpPr>
        <p:spPr>
          <a:xfrm>
            <a:off x="304800" y="1047750"/>
            <a:ext cx="8458200" cy="307777"/>
          </a:xfrm>
          <a:prstGeom prst="rect">
            <a:avLst/>
          </a:prstGeom>
        </p:spPr>
        <p:txBody>
          <a:bodyPr wrap="square">
            <a:spAutoFit/>
          </a:bodyPr>
          <a:lstStyle/>
          <a:p>
            <a:pPr algn="just"/>
            <a:r>
              <a:rPr lang="ru-RU" dirty="0" smtClean="0"/>
              <a:t>	</a:t>
            </a:r>
            <a:endParaRPr lang="ru-RU" dirty="0">
              <a:latin typeface="Times New Roman" pitchFamily="18" charset="0"/>
              <a:cs typeface="Times New Roman" pitchFamily="18" charset="0"/>
            </a:endParaRPr>
          </a:p>
        </p:txBody>
      </p:sp>
      <p:sp>
        <p:nvSpPr>
          <p:cNvPr id="4" name="Прямоугольник 3"/>
          <p:cNvSpPr/>
          <p:nvPr/>
        </p:nvSpPr>
        <p:spPr>
          <a:xfrm>
            <a:off x="533400" y="209550"/>
            <a:ext cx="6858000" cy="830997"/>
          </a:xfrm>
          <a:prstGeom prst="rect">
            <a:avLst/>
          </a:prstGeom>
        </p:spPr>
        <p:txBody>
          <a:bodyPr wrap="square">
            <a:spAutoFit/>
          </a:bodyPr>
          <a:lstStyle/>
          <a:p>
            <a:pPr algn="just"/>
            <a:r>
              <a:rPr lang="ru-RU" sz="1600" dirty="0" smtClean="0">
                <a:latin typeface="Times New Roman" pitchFamily="18" charset="0"/>
                <a:cs typeface="Times New Roman" pitchFamily="18" charset="0"/>
              </a:rPr>
              <a:t>Проблема, связанная с оснащением </a:t>
            </a:r>
            <a:r>
              <a:rPr lang="ru-RU" sz="1600" dirty="0">
                <a:latin typeface="Times New Roman" pitchFamily="18" charset="0"/>
                <a:cs typeface="Times New Roman" pitchFamily="18" charset="0"/>
              </a:rPr>
              <a:t>техническими средствами контроля транспортных средств, на которых осуществляется транспортировка древесины по </a:t>
            </a:r>
            <a:r>
              <a:rPr lang="ru-RU" sz="1600" dirty="0" smtClean="0">
                <a:latin typeface="Times New Roman" pitchFamily="18" charset="0"/>
                <a:cs typeface="Times New Roman" pitchFamily="18" charset="0"/>
              </a:rPr>
              <a:t>РФ:</a:t>
            </a:r>
            <a:endParaRPr lang="ru-RU" sz="1600" dirty="0">
              <a:latin typeface="Times New Roman" pitchFamily="18" charset="0"/>
              <a:cs typeface="Times New Roman" pitchFamily="18" charset="0"/>
            </a:endParaRPr>
          </a:p>
        </p:txBody>
      </p:sp>
      <p:sp>
        <p:nvSpPr>
          <p:cNvPr id="6" name="Прямоугольник 5"/>
          <p:cNvSpPr/>
          <p:nvPr/>
        </p:nvSpPr>
        <p:spPr>
          <a:xfrm>
            <a:off x="685801" y="1123950"/>
            <a:ext cx="8077199" cy="3785652"/>
          </a:xfrm>
          <a:prstGeom prst="rect">
            <a:avLst/>
          </a:prstGeom>
        </p:spPr>
        <p:txBody>
          <a:bodyPr wrap="square">
            <a:spAutoFit/>
          </a:bodyPr>
          <a:lstStyle/>
          <a:p>
            <a:pPr algn="just"/>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Республике Беларусь отсутствует возможность оснащения белорусских транспортных средств,  техническими средствами контроля позволяющими осуществлять перевозки древесины по территории Российской Федерации.</a:t>
            </a:r>
          </a:p>
          <a:p>
            <a:pPr algn="just"/>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Российской Федерации для подключения к ГАИС «ЭРА-ГЛОНАСС» необходимо установить аппаратуру спутниковой навигации (далее- АСН). Установка аппаратуры производится агентами АО «ГЛОНАСС», </a:t>
            </a:r>
            <a:r>
              <a:rPr lang="ru-RU" sz="1600" u="sng" dirty="0">
                <a:latin typeface="Times New Roman" pitchFamily="18" charset="0"/>
                <a:cs typeface="Times New Roman" pitchFamily="18" charset="0"/>
                <a:hlinkClick r:id="rId2"/>
              </a:rPr>
              <a:t>https://2216.aoglonass.ru/agenty/</a:t>
            </a:r>
            <a:r>
              <a:rPr lang="ru-RU" sz="1600" dirty="0">
                <a:latin typeface="Times New Roman" pitchFamily="18" charset="0"/>
                <a:cs typeface="Times New Roman" pitchFamily="18" charset="0"/>
              </a:rPr>
              <a:t> или другими организациями, занимающимися аналогичным видом деятельности</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	Процедура </a:t>
            </a:r>
            <a:r>
              <a:rPr lang="ru-RU" sz="1600" dirty="0">
                <a:latin typeface="Times New Roman" pitchFamily="18" charset="0"/>
                <a:cs typeface="Times New Roman" pitchFamily="18" charset="0"/>
              </a:rPr>
              <a:t>идентификации АСН в ГАИС “ЭРА-ГЛОНАСС” может быть пройдена только с использованием USIM АО “ГЛОНАСС”. </a:t>
            </a:r>
            <a:r>
              <a:rPr lang="ru-RU" sz="1600" dirty="0" smtClean="0">
                <a:latin typeface="Times New Roman" pitchFamily="18" charset="0"/>
                <a:cs typeface="Times New Roman" pitchFamily="18" charset="0"/>
              </a:rPr>
              <a:t>Установка аппаратуры производится агентами АО «ГЛОНАСС».</a:t>
            </a:r>
          </a:p>
          <a:p>
            <a:pPr algn="just"/>
            <a:r>
              <a:rPr lang="ru-RU" sz="1600" dirty="0" smtClean="0">
                <a:latin typeface="Times New Roman" pitchFamily="18" charset="0"/>
                <a:cs typeface="Times New Roman" pitchFamily="18" charset="0"/>
              </a:rPr>
              <a:t>	При </a:t>
            </a:r>
            <a:r>
              <a:rPr lang="ru-RU" sz="1600" dirty="0">
                <a:latin typeface="Times New Roman" pitchFamily="18" charset="0"/>
                <a:cs typeface="Times New Roman" pitchFamily="18" charset="0"/>
              </a:rPr>
              <a:t>установке в АСН сим-карт любых других операторов, идентификация невозможна. </a:t>
            </a:r>
            <a:endParaRPr lang="ru-RU" sz="1600" dirty="0" smtClean="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В настоящее время услуга по идентификации аппаратуры спутниковой навигации в ГАИС </a:t>
            </a:r>
            <a:r>
              <a:rPr lang="ru-RU" sz="1600" dirty="0">
                <a:solidFill>
                  <a:srgbClr val="FF0000"/>
                </a:solidFill>
                <a:latin typeface="Times New Roman" pitchFamily="18" charset="0"/>
                <a:cs typeface="Times New Roman" pitchFamily="18" charset="0"/>
              </a:rPr>
              <a:t>«ЭРА-ГЛОНАСС</a:t>
            </a:r>
            <a:r>
              <a:rPr lang="ru-RU" sz="1600" dirty="0" smtClean="0">
                <a:solidFill>
                  <a:srgbClr val="FF0000"/>
                </a:solidFill>
                <a:latin typeface="Times New Roman" pitchFamily="18" charset="0"/>
                <a:cs typeface="Times New Roman" pitchFamily="18" charset="0"/>
              </a:rPr>
              <a:t>», доступна только для резидентов Российской Федерации.</a:t>
            </a:r>
            <a:endParaRPr lang="ru-RU" sz="1600" dirty="0">
              <a:solidFill>
                <a:srgbClr val="FF0000"/>
              </a:solidFill>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08654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1" y="133351"/>
            <a:ext cx="6934200" cy="369332"/>
          </a:xfrm>
          <a:prstGeom prst="rect">
            <a:avLst/>
          </a:prstGeom>
        </p:spPr>
        <p:txBody>
          <a:bodyPr wrap="square">
            <a:spAutoFit/>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2" name="Прямоугольник 1"/>
          <p:cNvSpPr/>
          <p:nvPr/>
        </p:nvSpPr>
        <p:spPr>
          <a:xfrm>
            <a:off x="762000" y="1047750"/>
            <a:ext cx="8153400" cy="307777"/>
          </a:xfrm>
          <a:prstGeom prst="rect">
            <a:avLst/>
          </a:prstGeom>
        </p:spPr>
        <p:txBody>
          <a:bodyPr wrap="square">
            <a:spAutoFit/>
          </a:bodyPr>
          <a:lstStyle/>
          <a:p>
            <a:r>
              <a:rPr lang="ru-RU" dirty="0"/>
              <a:t> </a:t>
            </a:r>
          </a:p>
        </p:txBody>
      </p:sp>
      <p:sp>
        <p:nvSpPr>
          <p:cNvPr id="3" name="Прямоугольник 2"/>
          <p:cNvSpPr/>
          <p:nvPr/>
        </p:nvSpPr>
        <p:spPr>
          <a:xfrm>
            <a:off x="304800" y="1047750"/>
            <a:ext cx="8458200" cy="307777"/>
          </a:xfrm>
          <a:prstGeom prst="rect">
            <a:avLst/>
          </a:prstGeom>
        </p:spPr>
        <p:txBody>
          <a:bodyPr wrap="square">
            <a:spAutoFit/>
          </a:bodyPr>
          <a:lstStyle/>
          <a:p>
            <a:pPr algn="just"/>
            <a:r>
              <a:rPr lang="ru-RU" dirty="0" smtClean="0"/>
              <a:t>	</a:t>
            </a:r>
            <a:endParaRPr lang="ru-RU" dirty="0">
              <a:latin typeface="Times New Roman" pitchFamily="18" charset="0"/>
              <a:cs typeface="Times New Roman" pitchFamily="18" charset="0"/>
            </a:endParaRPr>
          </a:p>
        </p:txBody>
      </p:sp>
      <p:sp>
        <p:nvSpPr>
          <p:cNvPr id="4" name="Прямоугольник 3"/>
          <p:cNvSpPr/>
          <p:nvPr/>
        </p:nvSpPr>
        <p:spPr>
          <a:xfrm>
            <a:off x="533400" y="209550"/>
            <a:ext cx="6858000" cy="584775"/>
          </a:xfrm>
          <a:prstGeom prst="rect">
            <a:avLst/>
          </a:prstGeom>
        </p:spPr>
        <p:txBody>
          <a:bodyPr wrap="square">
            <a:spAutoFit/>
          </a:bodyPr>
          <a:lstStyle/>
          <a:p>
            <a:pPr algn="just"/>
            <a:r>
              <a:rPr lang="ru-RU" sz="1600" dirty="0">
                <a:latin typeface="Times New Roman" pitchFamily="18" charset="0"/>
                <a:cs typeface="Times New Roman" pitchFamily="18" charset="0"/>
              </a:rPr>
              <a:t>Оснащение техническими средствами контроля транспортных средств, на которых осуществляется транспортировка древесины по </a:t>
            </a:r>
            <a:r>
              <a:rPr lang="ru-RU" sz="1600" dirty="0" smtClean="0">
                <a:latin typeface="Times New Roman" pitchFamily="18" charset="0"/>
                <a:cs typeface="Times New Roman" pitchFamily="18" charset="0"/>
              </a:rPr>
              <a:t>РФ:</a:t>
            </a:r>
            <a:endParaRPr lang="ru-RU" sz="1600" dirty="0">
              <a:latin typeface="Times New Roman" pitchFamily="18" charset="0"/>
              <a:cs typeface="Times New Roman" pitchFamily="18" charset="0"/>
            </a:endParaRPr>
          </a:p>
        </p:txBody>
      </p:sp>
      <p:sp>
        <p:nvSpPr>
          <p:cNvPr id="6" name="Прямоугольник 5"/>
          <p:cNvSpPr/>
          <p:nvPr/>
        </p:nvSpPr>
        <p:spPr>
          <a:xfrm>
            <a:off x="685801" y="1123950"/>
            <a:ext cx="8077199" cy="4278094"/>
          </a:xfrm>
          <a:prstGeom prst="rect">
            <a:avLst/>
          </a:prstGeom>
        </p:spPr>
        <p:txBody>
          <a:bodyPr wrap="square">
            <a:spAutoFit/>
          </a:bodyPr>
          <a:lstStyle/>
          <a:p>
            <a:pPr algn="just"/>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Постановление Правительства РФ от 29 января 2025г. № 65, внесены изменения в </a:t>
            </a:r>
            <a:r>
              <a:rPr lang="ru-RU" sz="1600" dirty="0" smtClean="0">
                <a:latin typeface="Times New Roman" pitchFamily="18" charset="0"/>
                <a:cs typeface="Times New Roman" pitchFamily="18" charset="0"/>
              </a:rPr>
              <a:t>постановление </a:t>
            </a:r>
            <a:r>
              <a:rPr lang="ru-RU" sz="1600" dirty="0">
                <a:latin typeface="Times New Roman" pitchFamily="18" charset="0"/>
                <a:cs typeface="Times New Roman" pitchFamily="18" charset="0"/>
              </a:rPr>
              <a:t>Правительства РФ от 2 февраля 2023 № 150 «О проведении эксперимента по применению навигационных пломб в отношении лесоматериалов и продукции деревообработки, помещенных под таможенную территорию экспорта в Республике Белоруссия, перемещаемых по территории Российской Федерации автомобильным транспортом в целях последующего убытия с территории Евразийского экономического союза». </a:t>
            </a:r>
          </a:p>
          <a:p>
            <a:pPr algn="just"/>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соответствии с нормами данного постановления, перевозка автомобильными перевозчиками белорусских пиломатериалов с применением навигационной пломбы в рамках эксперимента, </a:t>
            </a:r>
            <a:r>
              <a:rPr lang="ru-RU" sz="1600" b="1" i="1" dirty="0">
                <a:solidFill>
                  <a:srgbClr val="FF0000"/>
                </a:solidFill>
                <a:latin typeface="Times New Roman" pitchFamily="18" charset="0"/>
                <a:cs typeface="Times New Roman" pitchFamily="18" charset="0"/>
              </a:rPr>
              <a:t>будет исключать </a:t>
            </a:r>
            <a:r>
              <a:rPr lang="ru-RU" sz="1600" b="1" i="1" dirty="0" smtClean="0">
                <a:solidFill>
                  <a:srgbClr val="FF0000"/>
                </a:solidFill>
                <a:latin typeface="Times New Roman" pitchFamily="18" charset="0"/>
                <a:cs typeface="Times New Roman" pitchFamily="18" charset="0"/>
              </a:rPr>
              <a:t>необходимость оснащения </a:t>
            </a:r>
            <a:r>
              <a:rPr lang="ru-RU" sz="1600" b="1" i="1" dirty="0">
                <a:solidFill>
                  <a:srgbClr val="FF0000"/>
                </a:solidFill>
                <a:latin typeface="Times New Roman" pitchFamily="18" charset="0"/>
                <a:cs typeface="Times New Roman" pitchFamily="18" charset="0"/>
              </a:rPr>
              <a:t>транспортных средств, на которых выполняются такие перевозки АСН-терминалами ГЛОНАСС</a:t>
            </a:r>
            <a:r>
              <a:rPr lang="ru-RU" sz="1600" b="1" i="1" dirty="0" smtClean="0">
                <a:solidFill>
                  <a:srgbClr val="FF0000"/>
                </a:solidFill>
                <a:latin typeface="Times New Roman" pitchFamily="18" charset="0"/>
                <a:cs typeface="Times New Roman" pitchFamily="18" charset="0"/>
              </a:rPr>
              <a:t>.</a:t>
            </a:r>
          </a:p>
          <a:p>
            <a:pPr algn="just"/>
            <a:r>
              <a:rPr lang="ru-RU" sz="1600" b="1" i="1" dirty="0">
                <a:solidFill>
                  <a:srgbClr val="FF0000"/>
                </a:solidFill>
                <a:latin typeface="Times New Roman" pitchFamily="18" charset="0"/>
                <a:cs typeface="Times New Roman" pitchFamily="18" charset="0"/>
              </a:rPr>
              <a:t>	</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На </a:t>
            </a:r>
            <a:r>
              <a:rPr lang="ru-RU" sz="1600" dirty="0">
                <a:latin typeface="Times New Roman" pitchFamily="18" charset="0"/>
                <a:cs typeface="Times New Roman" pitchFamily="18" charset="0"/>
              </a:rPr>
              <a:t>перевозки белорусских пиломатериалов в рамках эксперимента,  </a:t>
            </a:r>
            <a:r>
              <a:rPr lang="ru-RU" sz="1600" i="1" dirty="0">
                <a:latin typeface="Times New Roman" pitchFamily="18" charset="0"/>
                <a:cs typeface="Times New Roman" pitchFamily="18" charset="0"/>
              </a:rPr>
              <a:t>не распространяются положения </a:t>
            </a:r>
            <a:r>
              <a:rPr lang="ru-RU" sz="1600" i="1" u="sng" dirty="0">
                <a:latin typeface="Times New Roman" pitchFamily="18" charset="0"/>
                <a:cs typeface="Times New Roman" pitchFamily="18" charset="0"/>
                <a:hlinkClick r:id="rId2"/>
              </a:rPr>
              <a:t>Постановления Правительства РФ от 30.12.2022 № 2552</a:t>
            </a:r>
            <a:r>
              <a:rPr lang="ru-RU" sz="1600" i="1" dirty="0">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в </a:t>
            </a:r>
            <a:r>
              <a:rPr lang="ru-RU" sz="1600" b="1" i="1" dirty="0">
                <a:solidFill>
                  <a:srgbClr val="FF0000"/>
                </a:solidFill>
                <a:latin typeface="Times New Roman" pitchFamily="18" charset="0"/>
                <a:cs typeface="Times New Roman" pitchFamily="18" charset="0"/>
              </a:rPr>
              <a:t>частности необходимость оформления электронного сопроводительного документа.</a:t>
            </a:r>
            <a:endParaRPr lang="ru-RU" sz="1600" dirty="0">
              <a:solidFill>
                <a:srgbClr val="FF0000"/>
              </a:solidFill>
              <a:latin typeface="Times New Roman" pitchFamily="18" charset="0"/>
              <a:cs typeface="Times New Roman" pitchFamily="18" charset="0"/>
            </a:endParaRPr>
          </a:p>
          <a:p>
            <a:pPr algn="just"/>
            <a:endParaRPr lang="ru-RU" sz="1600" dirty="0">
              <a:solidFill>
                <a:srgbClr val="FF0000"/>
              </a:solidFill>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1681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33400" y="2647950"/>
            <a:ext cx="8458200" cy="407802"/>
          </a:xfrm>
          <a:prstGeom prst="rect">
            <a:avLst/>
          </a:prstGeom>
        </p:spPr>
        <p:txBody>
          <a:bodyPr wrap="square" lIns="68576" tIns="34289" rIns="68576" bIns="34289">
            <a:spAutoFit/>
          </a:bodyPr>
          <a:lstStyle/>
          <a:p>
            <a:pPr algn="ctr"/>
            <a:r>
              <a:rPr lang="ru-RU" sz="2200" b="1" dirty="0" smtClean="0"/>
              <a:t>Спасибо за внимание!</a:t>
            </a:r>
            <a:endParaRPr lang="ru-RU" sz="2200" b="1" dirty="0"/>
          </a:p>
        </p:txBody>
      </p:sp>
    </p:spTree>
    <p:extLst>
      <p:ext uri="{BB962C8B-B14F-4D97-AF65-F5344CB8AC3E}">
        <p14:creationId xmlns:p14="http://schemas.microsoft.com/office/powerpoint/2010/main" val="33565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134802" y="2599790"/>
            <a:ext cx="5662654" cy="315469"/>
          </a:xfrm>
          <a:prstGeom prst="rect">
            <a:avLst/>
          </a:prstGeom>
        </p:spPr>
        <p:txBody>
          <a:bodyPr wrap="square" lIns="68576" tIns="34289" rIns="68576" bIns="34289">
            <a:spAutoFit/>
          </a:bodyPr>
          <a:lstStyle/>
          <a:p>
            <a:pPr algn="just"/>
            <a:r>
              <a:rPr lang="ru-RU" sz="1600" b="1" i="1" dirty="0" smtClean="0">
                <a:latin typeface="Times New Roman" pitchFamily="18" charset="0"/>
                <a:cs typeface="Times New Roman" pitchFamily="18" charset="0"/>
              </a:rPr>
              <a:t>		</a:t>
            </a:r>
            <a:endParaRPr lang="ru-RU" sz="1600" b="1" i="1" dirty="0">
              <a:latin typeface="Times New Roman" pitchFamily="18" charset="0"/>
              <a:cs typeface="Times New Roman" pitchFamily="18" charset="0"/>
            </a:endParaRPr>
          </a:p>
        </p:txBody>
      </p:sp>
      <p:pic>
        <p:nvPicPr>
          <p:cNvPr id="1026" name="Picture 2" descr="ЕС ввел новые санкции против Белоруссии. Минск ответил — EADaily — Санкции.  Беларусь. Белоруссия. Новости. Новости Беларусь. Последствия санкций.  Новости Беларуси. Последствия санкций против Белоруссии. Беларусь новости.  Новости Белару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6350"/>
            <a:ext cx="1980000" cy="1443088"/>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1028" name="Picture 4" descr="Беларусь расширила перечень исключений для фур из Евросоюза"/>
          <p:cNvPicPr>
            <a:picLocks noChangeAspect="1" noChangeArrowheads="1"/>
          </p:cNvPicPr>
          <p:nvPr/>
        </p:nvPicPr>
        <p:blipFill rotWithShape="1">
          <a:blip r:embed="rId3">
            <a:extLst>
              <a:ext uri="{28A0092B-C50C-407E-A947-70E740481C1C}">
                <a14:useLocalDpi xmlns:a14="http://schemas.microsoft.com/office/drawing/2010/main" val="0"/>
              </a:ext>
            </a:extLst>
          </a:blip>
          <a:srcRect b="13145"/>
          <a:stretch/>
        </p:blipFill>
        <p:spPr bwMode="auto">
          <a:xfrm>
            <a:off x="845489" y="3105150"/>
            <a:ext cx="1980000" cy="1474042"/>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3" name="Прямоугольник 2"/>
          <p:cNvSpPr/>
          <p:nvPr/>
        </p:nvSpPr>
        <p:spPr>
          <a:xfrm>
            <a:off x="3158656" y="1504950"/>
            <a:ext cx="5638800" cy="307777"/>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4" name="Прямоугольник 3"/>
          <p:cNvSpPr/>
          <p:nvPr/>
        </p:nvSpPr>
        <p:spPr>
          <a:xfrm>
            <a:off x="640743" y="133350"/>
            <a:ext cx="7162800" cy="335989"/>
          </a:xfrm>
          <a:prstGeom prst="rect">
            <a:avLst/>
          </a:prstGeom>
        </p:spPr>
        <p:txBody>
          <a:bodyPr wrap="square">
            <a:spAutoFit/>
          </a:bodyPr>
          <a:lstStyle/>
          <a:p>
            <a:pPr algn="ctr" defTabSz="914288">
              <a:lnSpc>
                <a:spcPts val="1900"/>
              </a:lnSpc>
            </a:pPr>
            <a:r>
              <a:rPr lang="ru-RU" sz="1800" b="1" dirty="0" smtClean="0">
                <a:solidFill>
                  <a:prstClr val="white"/>
                </a:solidFill>
                <a:latin typeface="Times New Roman" pitchFamily="18" charset="0"/>
                <a:cs typeface="Times New Roman" pitchFamily="18" charset="0"/>
              </a:rPr>
              <a:t>Санкции Евросоюза в отношении белорусской деревообработки</a:t>
            </a:r>
            <a:endParaRPr lang="ru-RU" sz="1800" b="1" dirty="0">
              <a:solidFill>
                <a:prstClr val="white"/>
              </a:solidFill>
              <a:latin typeface="Times New Roman" pitchFamily="18" charset="0"/>
              <a:cs typeface="Times New Roman" pitchFamily="18" charset="0"/>
            </a:endParaRPr>
          </a:p>
        </p:txBody>
      </p:sp>
      <p:sp>
        <p:nvSpPr>
          <p:cNvPr id="6" name="Прямоугольник 5"/>
          <p:cNvSpPr/>
          <p:nvPr/>
        </p:nvSpPr>
        <p:spPr>
          <a:xfrm>
            <a:off x="2971800" y="1123950"/>
            <a:ext cx="5825656" cy="4185761"/>
          </a:xfrm>
          <a:prstGeom prst="rect">
            <a:avLst/>
          </a:prstGeom>
        </p:spPr>
        <p:txBody>
          <a:bodyPr wrap="square">
            <a:spAutoFit/>
          </a:bodyPr>
          <a:lstStyle/>
          <a:p>
            <a:pPr algn="just"/>
            <a:r>
              <a:rPr lang="ru-RU" b="1" dirty="0" smtClean="0"/>
              <a:t>С принятием </a:t>
            </a:r>
            <a:r>
              <a:rPr lang="ru-RU" b="1" dirty="0" smtClean="0">
                <a:solidFill>
                  <a:srgbClr val="FF0000"/>
                </a:solidFill>
              </a:rPr>
              <a:t>02.03.2022</a:t>
            </a:r>
            <a:r>
              <a:rPr lang="ru-RU" b="1" dirty="0" smtClean="0"/>
              <a:t> Европейским союзом</a:t>
            </a:r>
            <a:r>
              <a:rPr lang="ru-RU" dirty="0"/>
              <a:t> </a:t>
            </a:r>
            <a:r>
              <a:rPr lang="ru-RU" u="sng" dirty="0">
                <a:hlinkClick r:id="rId4" tooltip="РЕГЛАМЕНТ СОВЕТА ЕС 2022.355.docx"/>
              </a:rPr>
              <a:t> </a:t>
            </a:r>
            <a:r>
              <a:rPr lang="ru-RU" u="sng" dirty="0" smtClean="0">
                <a:hlinkClick r:id="rId4" tooltip="РЕГЛАМЕНТ СОВЕТА ЕС 2022.355.docx"/>
              </a:rPr>
              <a:t>Регламента </a:t>
            </a:r>
            <a:r>
              <a:rPr lang="ru-RU" u="sng" dirty="0">
                <a:hlinkClick r:id="rId4" tooltip="РЕГЛАМЕНТ СОВЕТА ЕС 2022.355.docx"/>
              </a:rPr>
              <a:t>Совета (ЕС) № 2022/355</a:t>
            </a:r>
            <a:r>
              <a:rPr lang="ru-RU" dirty="0"/>
              <a:t> о внесении изменений в Регламент (ЕС) № 765/2006 об ограничительных мерах с учетом ситуации в Беларуси и </a:t>
            </a:r>
            <a:r>
              <a:rPr lang="ru-RU" u="sng" dirty="0">
                <a:hlinkClick r:id="rId5" tooltip="РЕШЕНИЕ СОВЕТА ЕС 2022 356.docx"/>
              </a:rPr>
              <a:t>Решении Совета ЕС (CFSP) № 2022/356</a:t>
            </a:r>
            <a:r>
              <a:rPr lang="ru-RU" dirty="0"/>
              <a:t> о внесении изменений в Решение 2012/642/CFSP об ограничительных мерах с учетом ситуации в </a:t>
            </a:r>
            <a:r>
              <a:rPr lang="ru-RU" dirty="0" smtClean="0"/>
              <a:t>Беларуси,  был введен</a:t>
            </a:r>
            <a:r>
              <a:rPr lang="ru-RU" dirty="0"/>
              <a:t> очередной пакет санкций против Беларуси. Ограничения затронули одну из самых чувствительных отраслей белорусской экономики — деревообработку. </a:t>
            </a:r>
            <a:r>
              <a:rPr lang="ru-RU" dirty="0" smtClean="0"/>
              <a:t>Под запрет </a:t>
            </a:r>
            <a:r>
              <a:rPr lang="ru-RU" dirty="0"/>
              <a:t>экспорта в Европу продукции деревообработки под кодом 44. В эту группу товаров входит большинство товаров из дерева: например, пиломатериалы, брикеты, топливные гранулы, фанера и различные древесные плиты. </a:t>
            </a:r>
            <a:endParaRPr lang="ru-RU" dirty="0" smtClean="0"/>
          </a:p>
          <a:p>
            <a:pPr lvl="0" algn="just"/>
            <a:r>
              <a:rPr lang="ru-RU" dirty="0"/>
              <a:t>Несмотря на запрет, в первом полугодии </a:t>
            </a:r>
            <a:r>
              <a:rPr lang="ru-RU" dirty="0" smtClean="0"/>
              <a:t>2022</a:t>
            </a:r>
            <a:r>
              <a:rPr lang="ru-RU" dirty="0" smtClean="0"/>
              <a:t> </a:t>
            </a:r>
            <a:r>
              <a:rPr lang="ru-RU" dirty="0"/>
              <a:t>года европейские страны продолжали импортировать белорусскую древесину и продукцию деревообработки, так как ограничения не распространялись на контракты, заключенные </a:t>
            </a:r>
            <a:r>
              <a:rPr lang="ru-RU" dirty="0">
                <a:solidFill>
                  <a:srgbClr val="FF0000"/>
                </a:solidFill>
              </a:rPr>
              <a:t>до 2 марта 2022 года, и со сроком исполнения до 4 июня.</a:t>
            </a:r>
          </a:p>
          <a:p>
            <a:pPr algn="just"/>
            <a:endParaRPr lang="ru-RU" dirty="0"/>
          </a:p>
        </p:txBody>
      </p:sp>
    </p:spTree>
    <p:extLst>
      <p:ext uri="{BB962C8B-B14F-4D97-AF65-F5344CB8AC3E}">
        <p14:creationId xmlns:p14="http://schemas.microsoft.com/office/powerpoint/2010/main" val="2152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4" descr="В Беларуси расширили перечень мест для перецепки и перегруз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В Беларуси расширили перечень мест для перецепки и перегрузк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4186600" y="1237617"/>
            <a:ext cx="4652600" cy="3108543"/>
          </a:xfrm>
          <a:prstGeom prst="rect">
            <a:avLst/>
          </a:prstGeom>
          <a:solidFill>
            <a:schemeClr val="accent2"/>
          </a:solidFill>
        </p:spPr>
        <p:txBody>
          <a:bodyPr wrap="square">
            <a:spAutoFit/>
          </a:bodyPr>
          <a:lstStyle/>
          <a:p>
            <a:pPr lvl="0" algn="just"/>
            <a:r>
              <a:rPr lang="ru-RU" dirty="0" smtClean="0"/>
              <a:t>В </a:t>
            </a:r>
            <a:r>
              <a:rPr lang="ru-RU" dirty="0"/>
              <a:t>последние годы белорусская древесина и продукция деревообработки активно экспортировалась в страны </a:t>
            </a:r>
            <a:r>
              <a:rPr lang="ru-RU" dirty="0" smtClean="0"/>
              <a:t>Евросоюза.</a:t>
            </a:r>
          </a:p>
          <a:p>
            <a:pPr algn="just"/>
            <a:r>
              <a:rPr lang="ru-RU" dirty="0"/>
              <a:t>  Суммарный экспорт </a:t>
            </a:r>
            <a:r>
              <a:rPr lang="ru-RU" dirty="0" smtClean="0"/>
              <a:t>указанных </a:t>
            </a:r>
            <a:r>
              <a:rPr lang="ru-RU" dirty="0"/>
              <a:t>товарных позиций </a:t>
            </a:r>
            <a:r>
              <a:rPr lang="ru-RU" dirty="0" smtClean="0"/>
              <a:t>за 2021г. составил </a:t>
            </a:r>
            <a:r>
              <a:rPr lang="ru-RU" dirty="0">
                <a:solidFill>
                  <a:srgbClr val="FF0000"/>
                </a:solidFill>
              </a:rPr>
              <a:t>1 304,1 млн долл</a:t>
            </a:r>
            <a:r>
              <a:rPr lang="ru-RU" dirty="0"/>
              <a:t>., а активнее всего отечественную продукцию покупали </a:t>
            </a:r>
            <a:r>
              <a:rPr lang="ru-RU" dirty="0" smtClean="0"/>
              <a:t>страны </a:t>
            </a:r>
            <a:r>
              <a:rPr lang="ru-RU" dirty="0"/>
              <a:t>Евросоюза, как Польша, Литва, Латвия, Германия, Нидерланды, Бельгия, Дания, Эстония и Румыния</a:t>
            </a:r>
            <a:r>
              <a:rPr lang="ru-RU" dirty="0" smtClean="0"/>
              <a:t>.</a:t>
            </a:r>
          </a:p>
          <a:p>
            <a:pPr algn="just"/>
            <a:r>
              <a:rPr lang="ru-RU" dirty="0" smtClean="0"/>
              <a:t>Всего з</a:t>
            </a:r>
            <a:r>
              <a:rPr lang="ru-RU" dirty="0"/>
              <a:t>а 2021 году экспорт продукции деревообработки в страны ЕС достиг </a:t>
            </a:r>
            <a:r>
              <a:rPr lang="ru-RU" dirty="0">
                <a:solidFill>
                  <a:srgbClr val="FF0000"/>
                </a:solidFill>
              </a:rPr>
              <a:t>$ 3,2 </a:t>
            </a:r>
            <a:r>
              <a:rPr lang="ru-RU" dirty="0" smtClean="0">
                <a:solidFill>
                  <a:srgbClr val="FF0000"/>
                </a:solidFill>
              </a:rPr>
              <a:t>млрд.</a:t>
            </a:r>
          </a:p>
          <a:p>
            <a:pPr algn="just"/>
            <a:r>
              <a:rPr lang="ru-RU" dirty="0" smtClean="0"/>
              <a:t>  В цепочке поставки продукции в Евросоюз центральное  место занимали международные автомобильные перевозчики.</a:t>
            </a:r>
            <a:endParaRPr lang="ru-RU" dirty="0"/>
          </a:p>
          <a:p>
            <a:pPr lvl="0"/>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descr="https://myfin.by/source/1/H5s9P9Rcoe3ckNFq3sEg0udnRGL04nDf.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5575" y="1237617"/>
            <a:ext cx="4031025" cy="2019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 y="3022595"/>
            <a:ext cx="83820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141414"/>
                </a:solidFill>
                <a:effectLst/>
                <a:latin typeface="Arial" pitchFamily="34" charset="0"/>
                <a:ea typeface="Times New Roman" pitchFamily="18" charset="0"/>
                <a:cs typeface="Arial" pitchFamily="34" charset="0"/>
              </a:rPr>
              <a:t>Экспорт в ЕС по отдельным товарным позициям в 2021 г. / млн долл.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5" descr="⬇ Скачать картинки Санкции, стоковые фото Санкции в хорошем качестве |  Depositphot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1" name="Picture 7" descr="На фоне санкций могут быть отменены заградительные пошлины на экспорт сырых  лесоматериалов - PrimaM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3396549"/>
            <a:ext cx="2511425" cy="16136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2775" y="312737"/>
            <a:ext cx="7159625" cy="335989"/>
          </a:xfrm>
          <a:prstGeom prst="rect">
            <a:avLst/>
          </a:prstGeom>
        </p:spPr>
        <p:txBody>
          <a:bodyPr wrap="square">
            <a:spAutoFit/>
          </a:bodyPr>
          <a:lstStyle/>
          <a:p>
            <a:pPr algn="just" defTabSz="914288">
              <a:lnSpc>
                <a:spcPts val="1900"/>
              </a:lnSpc>
            </a:pPr>
            <a:r>
              <a:rPr lang="ru-RU" sz="1800" b="1" dirty="0">
                <a:solidFill>
                  <a:prstClr val="white"/>
                </a:solidFill>
                <a:latin typeface="Times New Roman" pitchFamily="18" charset="0"/>
                <a:cs typeface="Times New Roman" pitchFamily="18" charset="0"/>
              </a:rPr>
              <a:t>Санкции Евросоюза в отношении белорусской деревообработки</a:t>
            </a:r>
          </a:p>
        </p:txBody>
      </p:sp>
    </p:spTree>
    <p:extLst>
      <p:ext uri="{BB962C8B-B14F-4D97-AF65-F5344CB8AC3E}">
        <p14:creationId xmlns:p14="http://schemas.microsoft.com/office/powerpoint/2010/main" val="270829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flipV="1">
            <a:off x="0" y="5143497"/>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408743" y="1748180"/>
            <a:ext cx="864339" cy="323165"/>
          </a:xfrm>
          <a:prstGeom prst="rect">
            <a:avLst/>
          </a:prstGeom>
        </p:spPr>
        <p:txBody>
          <a:bodyPr wrap="none">
            <a:spAutoFit/>
          </a:bodyPr>
          <a:lstStyle/>
          <a:p>
            <a:r>
              <a:rPr lang="ru-RU" sz="1500" dirty="0">
                <a:solidFill>
                  <a:srgbClr val="FFFFFF"/>
                </a:solidFill>
                <a:latin typeface="Times New Roman" pitchFamily="18" charset="0"/>
                <a:cs typeface="Times New Roman" pitchFamily="18" charset="0"/>
              </a:rPr>
              <a:t>для них </a:t>
            </a:r>
            <a:endParaRPr lang="ru-RU" dirty="0"/>
          </a:p>
        </p:txBody>
      </p:sp>
      <p:sp>
        <p:nvSpPr>
          <p:cNvPr id="5" name="Прямоугольник 4"/>
          <p:cNvSpPr/>
          <p:nvPr/>
        </p:nvSpPr>
        <p:spPr>
          <a:xfrm>
            <a:off x="914400" y="1047751"/>
            <a:ext cx="7772400" cy="2031325"/>
          </a:xfrm>
          <a:prstGeom prst="rect">
            <a:avLst/>
          </a:prstGeom>
        </p:spPr>
        <p:txBody>
          <a:bodyPr wrap="square">
            <a:spAutoFit/>
          </a:bodyPr>
          <a:lstStyle/>
          <a:p>
            <a:pPr lvl="0" algn="just"/>
            <a:r>
              <a:rPr lang="ru-RU" dirty="0" smtClean="0"/>
              <a:t>В </a:t>
            </a:r>
            <a:r>
              <a:rPr lang="ru-RU" dirty="0"/>
              <a:t>июне 2022 года, когда </a:t>
            </a:r>
            <a:r>
              <a:rPr lang="ru-RU" dirty="0" err="1"/>
              <a:t>санкционный</a:t>
            </a:r>
            <a:r>
              <a:rPr lang="ru-RU" dirty="0"/>
              <a:t> шлагбаум окончательно перекрыл доступ отечественной древесине на рынки стран ЕС, ситуация изменилась: разворот белорусского экспорта с Запада на Восток стал более выраженным</a:t>
            </a:r>
            <a:r>
              <a:rPr lang="ru-RU" dirty="0" smtClean="0"/>
              <a:t>.</a:t>
            </a:r>
          </a:p>
          <a:p>
            <a:pPr lvl="0" algn="just"/>
            <a:r>
              <a:rPr lang="ru-RU" dirty="0" smtClean="0"/>
              <a:t>В результате принятых беспрецедентных мер, белорусским производителям приходится искать новые рынки сбыта своей продукции в странах Центральной и Юго-Восточной Азии. Это привело к переориентации цепочек поставок товаров в восточном и южном направлениях, обуславливая необходимость использования новых транспортно – логистических коридоров с использованием международного автомобильного транспорта.</a:t>
            </a:r>
          </a:p>
          <a:p>
            <a:pPr lvl="0" algn="just"/>
            <a:endParaRPr lang="ru-RU" dirty="0"/>
          </a:p>
        </p:txBody>
      </p:sp>
      <p:sp>
        <p:nvSpPr>
          <p:cNvPr id="7" name="AutoShape 2" descr="Перевозка пиломатериалов видами транспорта: правила и особенност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Перевозка пиломатериалов автотранспортом по России. ТрансЛогис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Picture 6" descr="Перевозка пиломатериалов - Группа компаний &quot;ВестСтрой&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162532"/>
            <a:ext cx="26829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Сколько кубов леса в фуре помещается - правила перевозки пиломатериалов  дальнобойщик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3181350"/>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Стратегия транзита. Полная загрузка международных транспортных коридоров  стимулирует рост мировой экономик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188206"/>
            <a:ext cx="2657475" cy="15745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2775" y="160338"/>
            <a:ext cx="7159625" cy="579646"/>
          </a:xfrm>
          <a:prstGeom prst="rect">
            <a:avLst/>
          </a:prstGeom>
        </p:spPr>
        <p:txBody>
          <a:bodyPr wrap="square">
            <a:spAutoFit/>
          </a:bodyPr>
          <a:lstStyle/>
          <a:p>
            <a:pPr algn="ctr" defTabSz="914288">
              <a:lnSpc>
                <a:spcPts val="1900"/>
              </a:lnSpc>
            </a:pPr>
            <a:r>
              <a:rPr lang="ru-RU" sz="1800" b="1" dirty="0" smtClean="0">
                <a:solidFill>
                  <a:prstClr val="white"/>
                </a:solidFill>
                <a:latin typeface="Times New Roman" pitchFamily="18" charset="0"/>
                <a:cs typeface="Times New Roman" pitchFamily="18" charset="0"/>
              </a:rPr>
              <a:t>Переориентация цепочек поставок белорусской продукции деревопереработки:</a:t>
            </a:r>
            <a:endParaRPr lang="ru-RU" sz="1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410344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762000" y="1123949"/>
            <a:ext cx="8229600" cy="2000548"/>
          </a:xfrm>
          <a:prstGeom prst="rect">
            <a:avLst/>
          </a:prstGeom>
        </p:spPr>
        <p:txBody>
          <a:bodyPr wrap="square">
            <a:spAutoFit/>
          </a:bodyPr>
          <a:lstStyle/>
          <a:p>
            <a:pPr algn="just"/>
            <a:r>
              <a:rPr lang="ru-RU" sz="1600" dirty="0" smtClean="0"/>
              <a:t>Белорусские перевозчики в ходе выполнения международных автомобильных перевозок по данным направлениям приходилось испытывать определенные трудности. К ним можно отнести: отсутствие либо слабое развитие рынка логистических услуг; недостаточная пропускная способность автодорожных пунктов пропуска; слабое покрытие автодорог; отсутствие зеленых коридоров; национальные правила </a:t>
            </a:r>
            <a:r>
              <a:rPr lang="ru-RU" sz="1600" dirty="0" err="1" smtClean="0"/>
              <a:t>и.т.д</a:t>
            </a:r>
            <a:r>
              <a:rPr lang="ru-RU" sz="1600" dirty="0" smtClean="0"/>
              <a:t>.</a:t>
            </a:r>
            <a:endParaRPr lang="en-US" sz="1600" dirty="0" smtClean="0"/>
          </a:p>
          <a:p>
            <a:pPr algn="just"/>
            <a:r>
              <a:rPr lang="ru-RU" dirty="0"/>
              <a:t>	</a:t>
            </a:r>
            <a:endParaRPr lang="ru-RU" dirty="0" smtClean="0"/>
          </a:p>
          <a:p>
            <a:pPr algn="just"/>
            <a:endParaRPr lang="ru-RU" dirty="0" smtClean="0"/>
          </a:p>
        </p:txBody>
      </p:sp>
      <p:pic>
        <p:nvPicPr>
          <p:cNvPr id="3074" name="Picture 2" descr="Автоочередь на Ларс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0515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Единственный погранпереход на границе Грузии и России парализован. В  очереди стоят 4000 грузовиков | trans.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707" y="3105150"/>
            <a:ext cx="299085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езон открытия сезона закрытия Верхнего Ларса: выпал сне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05150"/>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43000" y="133350"/>
            <a:ext cx="6629400" cy="646331"/>
          </a:xfrm>
          <a:prstGeom prst="rect">
            <a:avLst/>
          </a:prstGeom>
        </p:spPr>
        <p:txBody>
          <a:bodyPr wrap="square">
            <a:spAutoFit/>
          </a:bodyPr>
          <a:lstStyle/>
          <a:p>
            <a:pPr algn="ctr"/>
            <a:r>
              <a:rPr lang="ru-RU" sz="1800" b="1" dirty="0" smtClean="0">
                <a:solidFill>
                  <a:prstClr val="white"/>
                </a:solidFill>
                <a:latin typeface="Times New Roman" pitchFamily="18" charset="0"/>
                <a:cs typeface="Times New Roman" pitchFamily="18" charset="0"/>
              </a:rPr>
              <a:t>Проблемы  </a:t>
            </a:r>
            <a:r>
              <a:rPr lang="ru-RU" sz="1800" b="1" dirty="0">
                <a:solidFill>
                  <a:prstClr val="white"/>
                </a:solidFill>
                <a:latin typeface="Times New Roman" pitchFamily="18" charset="0"/>
                <a:cs typeface="Times New Roman" pitchFamily="18" charset="0"/>
              </a:rPr>
              <a:t>поставок белорусской продукции деревопереработки</a:t>
            </a:r>
            <a:r>
              <a:rPr lang="ru-RU" b="1" dirty="0">
                <a:solidFill>
                  <a:prstClr val="white"/>
                </a:solidFill>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6865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2417862"/>
            <a:ext cx="4604484" cy="307777"/>
          </a:xfrm>
          <a:prstGeom prst="rect">
            <a:avLst/>
          </a:prstGeom>
        </p:spPr>
        <p:txBody>
          <a:bodyPr wrap="square">
            <a:spAutoFit/>
          </a:bodyPr>
          <a:lstStyle/>
          <a:p>
            <a:r>
              <a:rPr lang="ru-RU" dirty="0" smtClean="0"/>
              <a:t>''</a:t>
            </a:r>
            <a:endParaRPr lang="ru-RU" dirty="0"/>
          </a:p>
        </p:txBody>
      </p:sp>
      <p:sp>
        <p:nvSpPr>
          <p:cNvPr id="3" name="Прямоугольник 2"/>
          <p:cNvSpPr/>
          <p:nvPr/>
        </p:nvSpPr>
        <p:spPr>
          <a:xfrm>
            <a:off x="762001" y="1123950"/>
            <a:ext cx="8000999" cy="307777"/>
          </a:xfrm>
          <a:prstGeom prst="rect">
            <a:avLst/>
          </a:prstGeom>
        </p:spPr>
        <p:txBody>
          <a:bodyPr wrap="square">
            <a:spAutoFit/>
          </a:bodyPr>
          <a:lstStyle/>
          <a:p>
            <a:pPr algn="just"/>
            <a:r>
              <a:rPr lang="ru-RU" dirty="0" smtClean="0"/>
              <a:t>‘.</a:t>
            </a:r>
            <a:endParaRPr lang="ru-RU" dirty="0"/>
          </a:p>
        </p:txBody>
      </p:sp>
      <p:sp>
        <p:nvSpPr>
          <p:cNvPr id="8" name="Прямоугольник 7"/>
          <p:cNvSpPr/>
          <p:nvPr/>
        </p:nvSpPr>
        <p:spPr>
          <a:xfrm>
            <a:off x="1219200" y="133350"/>
            <a:ext cx="6248400" cy="369332"/>
          </a:xfrm>
          <a:prstGeom prst="rect">
            <a:avLst/>
          </a:prstGeom>
        </p:spPr>
        <p:txBody>
          <a:bodyPr wrap="square">
            <a:spAutoFit/>
          </a:bodyPr>
          <a:lstStyle/>
          <a:p>
            <a:pPr algn="ctr"/>
            <a:r>
              <a:rPr lang="ru-RU" sz="1800" b="1" dirty="0" smtClean="0">
                <a:latin typeface="Times New Roman" pitchFamily="18" charset="0"/>
                <a:cs typeface="Times New Roman" pitchFamily="18" charset="0"/>
              </a:rPr>
              <a:t>: </a:t>
            </a:r>
            <a:endParaRPr lang="ru-RU" sz="1800" dirty="0"/>
          </a:p>
        </p:txBody>
      </p:sp>
      <p:sp>
        <p:nvSpPr>
          <p:cNvPr id="4" name="Прямоугольник 3"/>
          <p:cNvSpPr/>
          <p:nvPr/>
        </p:nvSpPr>
        <p:spPr>
          <a:xfrm>
            <a:off x="533400" y="1123951"/>
            <a:ext cx="8382000" cy="2031325"/>
          </a:xfrm>
          <a:prstGeom prst="rect">
            <a:avLst/>
          </a:prstGeom>
        </p:spPr>
        <p:txBody>
          <a:bodyPr wrap="square">
            <a:spAutoFit/>
          </a:bodyPr>
          <a:lstStyle/>
          <a:p>
            <a:pPr algn="just"/>
            <a:r>
              <a:rPr lang="ru-RU" dirty="0"/>
              <a:t>Д</a:t>
            </a:r>
            <a:r>
              <a:rPr lang="ru-RU" dirty="0" smtClean="0"/>
              <a:t>ля </a:t>
            </a:r>
            <a:r>
              <a:rPr lang="ru-RU" dirty="0"/>
              <a:t>устранения очередей на российско-грузинском участке границы произведена реконструкция пункта пропуска В. Ларс</a:t>
            </a:r>
            <a:r>
              <a:rPr lang="ru-RU" dirty="0" smtClean="0"/>
              <a:t>.</a:t>
            </a:r>
          </a:p>
          <a:p>
            <a:pPr algn="just"/>
            <a:r>
              <a:rPr lang="ru-RU" dirty="0" smtClean="0"/>
              <a:t>Благодаря </a:t>
            </a:r>
            <a:r>
              <a:rPr lang="ru-RU" dirty="0"/>
              <a:t>реконструкции увеличено </a:t>
            </a:r>
            <a:r>
              <a:rPr lang="ru-RU" dirty="0">
                <a:solidFill>
                  <a:srgbClr val="FF0000"/>
                </a:solidFill>
              </a:rPr>
              <a:t>до 39 полос</a:t>
            </a:r>
            <a:r>
              <a:rPr lang="ru-RU" dirty="0"/>
              <a:t>, из которых </a:t>
            </a:r>
            <a:r>
              <a:rPr lang="ru-RU" dirty="0">
                <a:solidFill>
                  <a:srgbClr val="FF0000"/>
                </a:solidFill>
              </a:rPr>
              <a:t>15 предназначено для грузового транспорта</a:t>
            </a:r>
            <a:r>
              <a:rPr lang="ru-RU" dirty="0"/>
              <a:t>. </a:t>
            </a:r>
            <a:r>
              <a:rPr lang="ru-RU" dirty="0" smtClean="0"/>
              <a:t>Построено </a:t>
            </a:r>
            <a:r>
              <a:rPr lang="ru-RU" dirty="0"/>
              <a:t>более 40 титульных сооружений и </a:t>
            </a:r>
            <a:r>
              <a:rPr lang="ru-RU" dirty="0" smtClean="0"/>
              <a:t>зданий.</a:t>
            </a:r>
          </a:p>
          <a:p>
            <a:pPr algn="just"/>
            <a:r>
              <a:rPr lang="ru-RU" dirty="0" smtClean="0"/>
              <a:t>В </a:t>
            </a:r>
            <a:r>
              <a:rPr lang="ru-RU" dirty="0"/>
              <a:t>результате такой реконструкции пропускная способность </a:t>
            </a:r>
            <a:r>
              <a:rPr lang="ru-RU" dirty="0">
                <a:solidFill>
                  <a:srgbClr val="FF0000"/>
                </a:solidFill>
              </a:rPr>
              <a:t>увеличилась с 1.2 тыс. до 1.5 тыс. </a:t>
            </a:r>
            <a:r>
              <a:rPr lang="ru-RU" dirty="0" smtClean="0">
                <a:solidFill>
                  <a:srgbClr val="FF0000"/>
                </a:solidFill>
              </a:rPr>
              <a:t>грузовых транспортных </a:t>
            </a:r>
            <a:r>
              <a:rPr lang="ru-RU" dirty="0">
                <a:solidFill>
                  <a:srgbClr val="FF0000"/>
                </a:solidFill>
              </a:rPr>
              <a:t>средств в </a:t>
            </a:r>
            <a:r>
              <a:rPr lang="ru-RU" dirty="0" smtClean="0">
                <a:solidFill>
                  <a:srgbClr val="FF0000"/>
                </a:solidFill>
              </a:rPr>
              <a:t>сутки</a:t>
            </a:r>
            <a:r>
              <a:rPr lang="ru-RU" dirty="0" smtClean="0"/>
              <a:t>.</a:t>
            </a:r>
          </a:p>
          <a:p>
            <a:pPr algn="just"/>
            <a:r>
              <a:rPr lang="ru-RU" dirty="0"/>
              <a:t>На </a:t>
            </a:r>
            <a:r>
              <a:rPr lang="ru-RU" dirty="0" smtClean="0"/>
              <a:t>Верхнем Ларсе </a:t>
            </a:r>
            <a:r>
              <a:rPr lang="ru-RU" dirty="0" smtClean="0"/>
              <a:t>внедрена система электронной очереди, которая призвана снизить нагрузку перед автодорожным пунктом пропуска на границе</a:t>
            </a:r>
            <a:r>
              <a:rPr lang="ru-RU" dirty="0" smtClean="0"/>
              <a:t>.</a:t>
            </a:r>
            <a:r>
              <a:rPr lang="ru-RU" dirty="0"/>
              <a:t> </a:t>
            </a:r>
            <a:endParaRPr lang="ru-RU" dirty="0" smtClean="0"/>
          </a:p>
          <a:p>
            <a:pPr algn="just"/>
            <a:endParaRPr lang="ru-RU" dirty="0"/>
          </a:p>
        </p:txBody>
      </p:sp>
      <p:pic>
        <p:nvPicPr>
          <p:cNvPr id="1026" name="Picture 2" descr="В пункте пропуска Верхний Ларс запущено движение транспорта по новым  полосам на въезд в Россию | Министерство транспорта Российской Федер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88491"/>
            <a:ext cx="2762250" cy="1903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 МАПП «Верхний Ларс» открыли 12 дополнительных полос для транспор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8849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90600" y="133350"/>
            <a:ext cx="6629400" cy="584775"/>
          </a:xfrm>
          <a:prstGeom prst="rect">
            <a:avLst/>
          </a:prstGeom>
        </p:spPr>
        <p:txBody>
          <a:bodyPr wrap="square">
            <a:spAutoFit/>
          </a:bodyPr>
          <a:lstStyle/>
          <a:p>
            <a:pPr algn="ctr"/>
            <a:r>
              <a:rPr lang="ru-RU" sz="1600" b="1" dirty="0">
                <a:latin typeface="Times New Roman" pitchFamily="18" charset="0"/>
                <a:cs typeface="Times New Roman" pitchFamily="18" charset="0"/>
              </a:rPr>
              <a:t>Урегулирование проблемных вопросов белорусских перевозчиков, связанных с вывозом пиломатериалов в третьи страны: </a:t>
            </a:r>
            <a:endParaRPr lang="ru-RU" sz="1600" dirty="0"/>
          </a:p>
        </p:txBody>
      </p:sp>
    </p:spTree>
    <p:extLst>
      <p:ext uri="{BB962C8B-B14F-4D97-AF65-F5344CB8AC3E}">
        <p14:creationId xmlns:p14="http://schemas.microsoft.com/office/powerpoint/2010/main" val="36948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219200" y="133350"/>
            <a:ext cx="6248400" cy="369332"/>
          </a:xfrm>
          <a:prstGeom prst="rect">
            <a:avLst/>
          </a:prstGeom>
        </p:spPr>
        <p:txBody>
          <a:bodyPr wrap="square">
            <a:spAutoFit/>
          </a:bodyPr>
          <a:lstStyle/>
          <a:p>
            <a:pPr algn="ctr"/>
            <a:r>
              <a:rPr lang="ru-RU" sz="1800" b="1" dirty="0" smtClean="0">
                <a:latin typeface="Times New Roman" pitchFamily="18" charset="0"/>
                <a:cs typeface="Times New Roman" pitchFamily="18" charset="0"/>
              </a:rPr>
              <a:t>: </a:t>
            </a:r>
            <a:endParaRPr lang="ru-RU" sz="1800" dirty="0"/>
          </a:p>
        </p:txBody>
      </p:sp>
      <p:sp>
        <p:nvSpPr>
          <p:cNvPr id="4" name="Прямоугольник 3"/>
          <p:cNvSpPr/>
          <p:nvPr/>
        </p:nvSpPr>
        <p:spPr>
          <a:xfrm>
            <a:off x="838200" y="1047751"/>
            <a:ext cx="7772400" cy="2031325"/>
          </a:xfrm>
          <a:prstGeom prst="rect">
            <a:avLst/>
          </a:prstGeom>
        </p:spPr>
        <p:txBody>
          <a:bodyPr wrap="square">
            <a:spAutoFit/>
          </a:bodyPr>
          <a:lstStyle/>
          <a:p>
            <a:pPr algn="just"/>
            <a:r>
              <a:rPr lang="ru-RU" dirty="0"/>
              <a:t>В Республике Дагестан </a:t>
            </a:r>
            <a:r>
              <a:rPr lang="ru-RU" dirty="0" smtClean="0"/>
              <a:t>осуществлена реконструкция </a:t>
            </a:r>
            <a:r>
              <a:rPr lang="ru-RU" dirty="0"/>
              <a:t>самого загруженного сухопутного пункта пропуска на границе с Азербайджаном </a:t>
            </a:r>
            <a:r>
              <a:rPr lang="ru-RU" dirty="0" err="1" smtClean="0">
                <a:solidFill>
                  <a:srgbClr val="FF0000"/>
                </a:solidFill>
              </a:rPr>
              <a:t>Яраг-Казмаляр</a:t>
            </a:r>
            <a:r>
              <a:rPr lang="ru-RU" dirty="0" smtClean="0">
                <a:solidFill>
                  <a:srgbClr val="FF0000"/>
                </a:solidFill>
              </a:rPr>
              <a:t>.</a:t>
            </a:r>
          </a:p>
          <a:p>
            <a:pPr algn="just"/>
            <a:r>
              <a:rPr lang="ru-RU" dirty="0" err="1"/>
              <a:t>Погранпереход</a:t>
            </a:r>
            <a:r>
              <a:rPr lang="ru-RU" dirty="0"/>
              <a:t> входит в створ международного транспортного коридора «Север - Юг» и обеспечивает транзит грузов в Азербайджан, Иран, Индию и страны Азии и Прикаспийского региона.</a:t>
            </a:r>
            <a:endParaRPr lang="ru-RU" dirty="0" smtClean="0">
              <a:solidFill>
                <a:srgbClr val="FF0000"/>
              </a:solidFill>
            </a:endParaRPr>
          </a:p>
          <a:p>
            <a:pPr algn="just"/>
            <a:r>
              <a:rPr lang="ru-RU" dirty="0" smtClean="0"/>
              <a:t>После завершения </a:t>
            </a:r>
            <a:r>
              <a:rPr lang="ru-RU" dirty="0"/>
              <a:t>реконструкции пропускная способность </a:t>
            </a:r>
            <a:r>
              <a:rPr lang="ru-RU" dirty="0" err="1"/>
              <a:t>Яраг-Казмаляра</a:t>
            </a:r>
            <a:r>
              <a:rPr lang="ru-RU" dirty="0"/>
              <a:t> </a:t>
            </a:r>
            <a:r>
              <a:rPr lang="ru-RU" dirty="0" smtClean="0"/>
              <a:t>выросла </a:t>
            </a:r>
            <a:r>
              <a:rPr lang="ru-RU" dirty="0" smtClean="0">
                <a:solidFill>
                  <a:srgbClr val="FF0000"/>
                </a:solidFill>
              </a:rPr>
              <a:t>в </a:t>
            </a:r>
            <a:r>
              <a:rPr lang="ru-RU" dirty="0">
                <a:solidFill>
                  <a:srgbClr val="FF0000"/>
                </a:solidFill>
              </a:rPr>
              <a:t>3,5 раза до 1870 транспортных средств (из них 1100 грузовики</a:t>
            </a:r>
            <a:r>
              <a:rPr lang="ru-RU" dirty="0" smtClean="0">
                <a:solidFill>
                  <a:srgbClr val="FF0000"/>
                </a:solidFill>
              </a:rPr>
              <a:t>). Потенциальная </a:t>
            </a:r>
            <a:r>
              <a:rPr lang="ru-RU" dirty="0">
                <a:solidFill>
                  <a:srgbClr val="FF0000"/>
                </a:solidFill>
              </a:rPr>
              <a:t>пропускная мощность </a:t>
            </a:r>
            <a:r>
              <a:rPr lang="ru-RU" dirty="0" err="1"/>
              <a:t>погранперехода</a:t>
            </a:r>
            <a:r>
              <a:rPr lang="ru-RU" dirty="0"/>
              <a:t> может достигнуть </a:t>
            </a:r>
            <a:r>
              <a:rPr lang="ru-RU" dirty="0">
                <a:solidFill>
                  <a:srgbClr val="FF0000"/>
                </a:solidFill>
              </a:rPr>
              <a:t>2200 транспортных средств в сути.</a:t>
            </a:r>
          </a:p>
          <a:p>
            <a:endParaRPr lang="ru-RU" dirty="0"/>
          </a:p>
        </p:txBody>
      </p:sp>
      <p:pic>
        <p:nvPicPr>
          <p:cNvPr id="2050" name="Picture 2" descr="Автомобильный пункт пропуска Яраг-Казмаляр, пограничный переход, Республика  Дагестан, Магарамкентский район, село Яраг-Казмаляр — Яндекс Кар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11498"/>
            <a:ext cx="2286000" cy="13696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Реконструкция МАПП «Яраг-Казмаляр» увеличит его пропускную способность в  три раза | Молодежь Дагеста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05242"/>
            <a:ext cx="2286000" cy="13531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В Дагестане реконструируют приграничный пункт пропус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777" y="3705242"/>
            <a:ext cx="2183794" cy="135312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62000" y="133350"/>
            <a:ext cx="6934200" cy="584775"/>
          </a:xfrm>
          <a:prstGeom prst="rect">
            <a:avLst/>
          </a:prstGeom>
        </p:spPr>
        <p:txBody>
          <a:bodyPr wrap="square">
            <a:spAutoFit/>
          </a:bodyPr>
          <a:lstStyle/>
          <a:p>
            <a:pPr algn="ctr"/>
            <a:r>
              <a:rPr lang="ru-RU" sz="1600" b="1" dirty="0">
                <a:latin typeface="Times New Roman" pitchFamily="18" charset="0"/>
                <a:cs typeface="Times New Roman" pitchFamily="18" charset="0"/>
              </a:rPr>
              <a:t>Урегулирование проблемных вопросов белорусских перевозчиков, связанных с вывозом пиломатериалов в третьи страны: </a:t>
            </a:r>
            <a:endParaRPr lang="ru-RU" sz="1600" dirty="0"/>
          </a:p>
        </p:txBody>
      </p:sp>
    </p:spTree>
    <p:extLst>
      <p:ext uri="{BB962C8B-B14F-4D97-AF65-F5344CB8AC3E}">
        <p14:creationId xmlns:p14="http://schemas.microsoft.com/office/powerpoint/2010/main" val="26612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219200" y="133350"/>
            <a:ext cx="6248400" cy="923330"/>
          </a:xfrm>
          <a:prstGeom prst="rect">
            <a:avLst/>
          </a:prstGeom>
        </p:spPr>
        <p:txBody>
          <a:bodyPr wrap="square">
            <a:spAutoFit/>
          </a:bodyPr>
          <a:lstStyle/>
          <a:p>
            <a:pPr algn="ctr"/>
            <a:r>
              <a:rPr lang="ru-RU" sz="1800" b="1" dirty="0" smtClean="0">
                <a:latin typeface="Times New Roman" pitchFamily="18" charset="0"/>
                <a:cs typeface="Times New Roman" pitchFamily="18" charset="0"/>
              </a:rPr>
              <a:t>Урегулирование проблемных вопросов</a:t>
            </a:r>
            <a:r>
              <a:rPr lang="ru-RU" sz="1800" b="1" dirty="0" smtClean="0">
                <a:latin typeface="Times New Roman" pitchFamily="18" charset="0"/>
                <a:cs typeface="Times New Roman" pitchFamily="18" charset="0"/>
              </a:rPr>
              <a:t> белорусских перевозчиков, связанных с вывозом пиломатериалов </a:t>
            </a:r>
            <a:r>
              <a:rPr lang="ru-RU" sz="1800" b="1" dirty="0" smtClean="0">
                <a:latin typeface="Times New Roman" pitchFamily="18" charset="0"/>
                <a:cs typeface="Times New Roman" pitchFamily="18" charset="0"/>
              </a:rPr>
              <a:t>в третьи </a:t>
            </a:r>
            <a:r>
              <a:rPr lang="ru-RU" sz="1800" b="1" dirty="0" smtClean="0">
                <a:latin typeface="Times New Roman" pitchFamily="18" charset="0"/>
                <a:cs typeface="Times New Roman" pitchFamily="18" charset="0"/>
              </a:rPr>
              <a:t>страны: </a:t>
            </a:r>
            <a:endParaRPr lang="ru-RU" sz="1800" dirty="0"/>
          </a:p>
        </p:txBody>
      </p:sp>
      <p:sp>
        <p:nvSpPr>
          <p:cNvPr id="2" name="Прямоугольник 1"/>
          <p:cNvSpPr/>
          <p:nvPr/>
        </p:nvSpPr>
        <p:spPr>
          <a:xfrm>
            <a:off x="1066800" y="1123951"/>
            <a:ext cx="6858000" cy="1323439"/>
          </a:xfrm>
          <a:prstGeom prst="rect">
            <a:avLst/>
          </a:prstGeom>
        </p:spPr>
        <p:txBody>
          <a:bodyPr wrap="square">
            <a:spAutoFit/>
          </a:bodyPr>
          <a:lstStyle/>
          <a:p>
            <a:r>
              <a:rPr lang="ru-RU" sz="1600" dirty="0"/>
              <a:t>В текущем 2025 году  для Республики Беларусь выдано разрешений:</a:t>
            </a:r>
          </a:p>
          <a:p>
            <a:r>
              <a:rPr lang="ru-RU" sz="1600" dirty="0" smtClean="0"/>
              <a:t>Азербайджаном: </a:t>
            </a:r>
            <a:r>
              <a:rPr lang="ru-RU" sz="1600" dirty="0" smtClean="0">
                <a:solidFill>
                  <a:srgbClr val="FF0000"/>
                </a:solidFill>
              </a:rPr>
              <a:t>12 тыс</a:t>
            </a:r>
            <a:r>
              <a:rPr lang="ru-RU" sz="1600" dirty="0">
                <a:solidFill>
                  <a:srgbClr val="FF0000"/>
                </a:solidFill>
              </a:rPr>
              <a:t>.</a:t>
            </a:r>
            <a:endParaRPr lang="ru-RU" sz="1600" dirty="0" smtClean="0">
              <a:solidFill>
                <a:srgbClr val="FF0000"/>
              </a:solidFill>
            </a:endParaRPr>
          </a:p>
          <a:p>
            <a:r>
              <a:rPr lang="ru-RU" sz="1600" dirty="0" smtClean="0"/>
              <a:t>Грузией: </a:t>
            </a:r>
            <a:r>
              <a:rPr lang="ru-RU" sz="1600" dirty="0" smtClean="0">
                <a:solidFill>
                  <a:srgbClr val="FF0000"/>
                </a:solidFill>
              </a:rPr>
              <a:t>2 </a:t>
            </a:r>
            <a:r>
              <a:rPr lang="ru-RU" sz="1600" dirty="0" err="1" smtClean="0">
                <a:solidFill>
                  <a:srgbClr val="FF0000"/>
                </a:solidFill>
              </a:rPr>
              <a:t>тыс</a:t>
            </a:r>
            <a:r>
              <a:rPr lang="ru-RU" sz="1600" dirty="0" smtClean="0">
                <a:solidFill>
                  <a:srgbClr val="FF0000"/>
                </a:solidFill>
              </a:rPr>
              <a:t>;</a:t>
            </a:r>
          </a:p>
          <a:p>
            <a:r>
              <a:rPr lang="ru-RU" sz="1600" dirty="0" smtClean="0"/>
              <a:t>Китаем: </a:t>
            </a:r>
            <a:r>
              <a:rPr lang="ru-RU" sz="1600" dirty="0" smtClean="0">
                <a:solidFill>
                  <a:srgbClr val="FF0000"/>
                </a:solidFill>
              </a:rPr>
              <a:t>4 </a:t>
            </a:r>
            <a:r>
              <a:rPr lang="ru-RU" sz="1600" dirty="0" err="1" smtClean="0">
                <a:solidFill>
                  <a:srgbClr val="FF0000"/>
                </a:solidFill>
              </a:rPr>
              <a:t>тыс</a:t>
            </a:r>
            <a:r>
              <a:rPr lang="ru-RU" sz="1600" dirty="0" smtClean="0">
                <a:solidFill>
                  <a:srgbClr val="FF0000"/>
                </a:solidFill>
              </a:rPr>
              <a:t> ;</a:t>
            </a:r>
            <a:endParaRPr lang="ru-RU" sz="1600" dirty="0">
              <a:solidFill>
                <a:srgbClr val="FF0000"/>
              </a:solidFill>
            </a:endParaRPr>
          </a:p>
          <a:p>
            <a:r>
              <a:rPr lang="ru-RU" sz="1600" dirty="0" smtClean="0"/>
              <a:t>Узбекистаном: </a:t>
            </a:r>
            <a:r>
              <a:rPr lang="ru-RU" sz="1600" dirty="0" smtClean="0">
                <a:solidFill>
                  <a:srgbClr val="FF0000"/>
                </a:solidFill>
              </a:rPr>
              <a:t>36 тыс.</a:t>
            </a:r>
            <a:endParaRPr lang="ru-RU" sz="1600" dirty="0">
              <a:solidFill>
                <a:srgbClr val="FF0000"/>
              </a:solidFill>
            </a:endParaRPr>
          </a:p>
        </p:txBody>
      </p:sp>
      <p:pic>
        <p:nvPicPr>
          <p:cNvPr id="1026"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495550"/>
            <a:ext cx="1764647" cy="2354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876549"/>
            <a:ext cx="3167744" cy="1781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186001"/>
            <a:ext cx="1524000" cy="266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524000" y="2417862"/>
            <a:ext cx="4604484" cy="307777"/>
          </a:xfrm>
          <a:prstGeom prst="rect">
            <a:avLst/>
          </a:prstGeom>
        </p:spPr>
        <p:txBody>
          <a:bodyPr wrap="square">
            <a:spAutoFit/>
          </a:bodyPr>
          <a:lstStyle/>
          <a:p>
            <a:r>
              <a:rPr lang="ru-RU" dirty="0" smtClean="0"/>
              <a:t>''</a:t>
            </a:r>
            <a:endParaRPr lang="ru-RU" dirty="0"/>
          </a:p>
        </p:txBody>
      </p:sp>
      <p:sp>
        <p:nvSpPr>
          <p:cNvPr id="3" name="Прямоугольник 2"/>
          <p:cNvSpPr/>
          <p:nvPr/>
        </p:nvSpPr>
        <p:spPr>
          <a:xfrm>
            <a:off x="762001" y="1123950"/>
            <a:ext cx="8000999" cy="2800767"/>
          </a:xfrm>
          <a:prstGeom prst="rect">
            <a:avLst/>
          </a:prstGeom>
        </p:spPr>
        <p:txBody>
          <a:bodyPr wrap="square">
            <a:spAutoFit/>
          </a:bodyPr>
          <a:lstStyle/>
          <a:p>
            <a:pPr algn="just"/>
            <a:r>
              <a:rPr lang="ru-RU" sz="1600" dirty="0" smtClean="0"/>
              <a:t>‘Основная проблема с которой столкнулись белорусские перевозчики, связана с существующими ограничениями, введенными Российской Федерацией в отношении пиломатериалов (продукции переработки) при пересечении пунктов пропуска на границе РФ.</a:t>
            </a:r>
          </a:p>
          <a:p>
            <a:pPr algn="just"/>
            <a:r>
              <a:rPr lang="ru-RU" sz="1600" dirty="0" smtClean="0"/>
              <a:t>В соответствии </a:t>
            </a:r>
            <a:r>
              <a:rPr lang="ru-RU" sz="1600" dirty="0" smtClean="0"/>
              <a:t>с нормами </a:t>
            </a:r>
            <a:r>
              <a:rPr lang="ru-RU" sz="1600" dirty="0" smtClean="0"/>
              <a:t>постановления правительства РФ </a:t>
            </a:r>
            <a:r>
              <a:rPr lang="ru-RU" sz="1600" dirty="0" smtClean="0">
                <a:solidFill>
                  <a:srgbClr val="FF0000"/>
                </a:solidFill>
              </a:rPr>
              <a:t>от 15.07.2010г. № 521 </a:t>
            </a:r>
            <a:r>
              <a:rPr lang="ru-RU" sz="1600" dirty="0" smtClean="0"/>
              <a:t>«Об определении пунктов пропуска через государственную границу Российской Федерации», было определено, что убытие за пределы таможенной территории ЕАЭС товаров коды </a:t>
            </a:r>
            <a:r>
              <a:rPr lang="ru-RU" sz="1600" dirty="0"/>
              <a:t>ТН ВЭД ЕАЭС </a:t>
            </a:r>
            <a:r>
              <a:rPr lang="ru-RU" sz="1600" dirty="0" smtClean="0">
                <a:solidFill>
                  <a:srgbClr val="FF0000"/>
                </a:solidFill>
              </a:rPr>
              <a:t>4403 </a:t>
            </a:r>
            <a:r>
              <a:rPr lang="ru-RU" sz="1600" dirty="0"/>
              <a:t>(за исключением 4403 11 000, 4403 12 000 1, 4403 12 000 2, 4403 12 000 3, 4403 21, 4403 22, 4403 23, 4403 24, 4403 25, 4403 26 000 0, 4403 91, 4403 93, 4403 94 000 0 и 4403 99 000 1), </a:t>
            </a:r>
            <a:r>
              <a:rPr lang="ru-RU" sz="1600" dirty="0">
                <a:solidFill>
                  <a:srgbClr val="FF0000"/>
                </a:solidFill>
              </a:rPr>
              <a:t>4404, 4406, </a:t>
            </a:r>
            <a:r>
              <a:rPr lang="ru-RU" sz="1600" dirty="0" smtClean="0">
                <a:solidFill>
                  <a:srgbClr val="FF0000"/>
                </a:solidFill>
              </a:rPr>
              <a:t>4407</a:t>
            </a:r>
            <a:r>
              <a:rPr lang="ru-RU" sz="1600" dirty="0"/>
              <a:t> </a:t>
            </a:r>
            <a:r>
              <a:rPr lang="ru-RU" sz="1600" dirty="0" smtClean="0"/>
              <a:t>осуществляется </a:t>
            </a:r>
            <a:r>
              <a:rPr lang="ru-RU" sz="1600" dirty="0" smtClean="0"/>
              <a:t>через определенные пункты пропуска.</a:t>
            </a:r>
          </a:p>
        </p:txBody>
      </p:sp>
      <p:sp>
        <p:nvSpPr>
          <p:cNvPr id="8" name="Прямоугольник 7"/>
          <p:cNvSpPr/>
          <p:nvPr/>
        </p:nvSpPr>
        <p:spPr>
          <a:xfrm>
            <a:off x="1219200" y="133350"/>
            <a:ext cx="6248400" cy="646331"/>
          </a:xfrm>
          <a:prstGeom prst="rect">
            <a:avLst/>
          </a:prstGeom>
        </p:spPr>
        <p:txBody>
          <a:bodyPr wrap="square">
            <a:spAutoFit/>
          </a:bodyPr>
          <a:lstStyle/>
          <a:p>
            <a:pPr algn="ctr"/>
            <a:r>
              <a:rPr lang="ru-RU" sz="1800" b="1" dirty="0" smtClean="0">
                <a:latin typeface="Times New Roman" pitchFamily="18" charset="0"/>
                <a:cs typeface="Times New Roman" pitchFamily="18" charset="0"/>
              </a:rPr>
              <a:t>Проблемы с вывозом белорусских пиломатериалов в третьи страны, через территорию Российской Федерации: </a:t>
            </a:r>
            <a:endParaRPr lang="ru-RU" sz="1800" dirty="0"/>
          </a:p>
        </p:txBody>
      </p:sp>
    </p:spTree>
    <p:extLst>
      <p:ext uri="{BB962C8B-B14F-4D97-AF65-F5344CB8AC3E}">
        <p14:creationId xmlns:p14="http://schemas.microsoft.com/office/powerpoint/2010/main" val="15180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_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2_Сумер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17732</TotalTime>
  <Words>906</Words>
  <Application>Microsoft Office PowerPoint</Application>
  <PresentationFormat>Экран (16:9)</PresentationFormat>
  <Paragraphs>103</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Tahoma</vt:lpstr>
      <vt:lpstr>Calibri</vt:lpstr>
      <vt:lpstr>Times New Roman</vt:lpstr>
      <vt:lpstr>Wingdings</vt:lpstr>
      <vt:lpstr>5_Сумерки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shatskov</cp:lastModifiedBy>
  <cp:revision>965</cp:revision>
  <cp:lastPrinted>2023-11-17T07:46:33Z</cp:lastPrinted>
  <dcterms:created xsi:type="dcterms:W3CDTF">2020-10-06T19:10:49Z</dcterms:created>
  <dcterms:modified xsi:type="dcterms:W3CDTF">2025-02-13T12:56:25Z</dcterms:modified>
</cp:coreProperties>
</file>